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  <p:sldId id="275" r:id="rId21"/>
    <p:sldId id="293" r:id="rId22"/>
    <p:sldId id="295" r:id="rId23"/>
    <p:sldId id="276" r:id="rId24"/>
    <p:sldId id="277" r:id="rId25"/>
    <p:sldId id="285" r:id="rId26"/>
    <p:sldId id="306" r:id="rId27"/>
    <p:sldId id="326" r:id="rId28"/>
    <p:sldId id="305" r:id="rId29"/>
    <p:sldId id="321" r:id="rId30"/>
    <p:sldId id="278" r:id="rId31"/>
    <p:sldId id="279" r:id="rId32"/>
    <p:sldId id="280" r:id="rId33"/>
    <p:sldId id="281" r:id="rId34"/>
    <p:sldId id="282" r:id="rId35"/>
    <p:sldId id="327" r:id="rId36"/>
    <p:sldId id="322" r:id="rId37"/>
    <p:sldId id="323" r:id="rId38"/>
    <p:sldId id="283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28" r:id="rId48"/>
    <p:sldId id="286" r:id="rId49"/>
    <p:sldId id="324" r:id="rId50"/>
    <p:sldId id="325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9" r:id="rId64"/>
    <p:sldId id="287" r:id="rId65"/>
    <p:sldId id="339" r:id="rId66"/>
    <p:sldId id="330" r:id="rId67"/>
    <p:sldId id="331" r:id="rId68"/>
    <p:sldId id="332" r:id="rId69"/>
    <p:sldId id="333" r:id="rId70"/>
    <p:sldId id="334" r:id="rId71"/>
    <p:sldId id="335" r:id="rId72"/>
    <p:sldId id="340" r:id="rId73"/>
    <p:sldId id="336" r:id="rId74"/>
    <p:sldId id="337" r:id="rId75"/>
    <p:sldId id="338" r:id="rId76"/>
    <p:sldId id="341" r:id="rId77"/>
    <p:sldId id="342" r:id="rId78"/>
    <p:sldId id="288" r:id="rId79"/>
    <p:sldId id="343" r:id="rId80"/>
    <p:sldId id="344" r:id="rId81"/>
    <p:sldId id="346" r:id="rId82"/>
    <p:sldId id="353" r:id="rId83"/>
    <p:sldId id="345" r:id="rId84"/>
    <p:sldId id="354" r:id="rId85"/>
    <p:sldId id="347" r:id="rId86"/>
    <p:sldId id="355" r:id="rId87"/>
    <p:sldId id="348" r:id="rId88"/>
    <p:sldId id="356" r:id="rId89"/>
    <p:sldId id="349" r:id="rId90"/>
    <p:sldId id="357" r:id="rId91"/>
    <p:sldId id="358" r:id="rId92"/>
    <p:sldId id="350" r:id="rId93"/>
    <p:sldId id="359" r:id="rId94"/>
    <p:sldId id="351" r:id="rId95"/>
    <p:sldId id="352" r:id="rId96"/>
    <p:sldId id="289" r:id="rId97"/>
    <p:sldId id="290" r:id="rId98"/>
    <p:sldId id="291" r:id="rId99"/>
    <p:sldId id="307" r:id="rId100"/>
    <p:sldId id="308" r:id="rId101"/>
  </p:sldIdLst>
  <p:sldSz cx="18288000" cy="10287000"/>
  <p:notesSz cx="6858000" cy="9144000"/>
  <p:embeddedFontLst>
    <p:embeddedFont>
      <p:font typeface="210 네버랜드" panose="020B0600000101010101" charset="-127"/>
      <p:regular r:id="rId102"/>
    </p:embeddedFont>
    <p:embeddedFont>
      <p:font typeface="210 네버랜드 Light" panose="020B0600000101010101" charset="-127"/>
      <p:regular r:id="rId103"/>
    </p:embeddedFont>
    <p:embeddedFont>
      <p:font typeface="Source Han Sans KR" panose="020B0600000101010101" charset="-127"/>
      <p:regular r:id="rId104"/>
    </p:embeddedFont>
    <p:embeddedFont>
      <p:font typeface="Source Han Sans KR Bold" panose="020B0600000101010101" charset="-127"/>
      <p:regular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Sanchez" panose="020B0600000101010101" charset="0"/>
      <p:regular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4622" autoAdjust="0"/>
  </p:normalViewPr>
  <p:slideViewPr>
    <p:cSldViewPr>
      <p:cViewPr varScale="1">
        <p:scale>
          <a:sx n="63" d="100"/>
          <a:sy n="63" d="100"/>
        </p:scale>
        <p:origin x="6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Gkerala/capstone-linux_Optimization-restorati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42876" y="8804275"/>
            <a:ext cx="674512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인하공업전문대학 심화과정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202546002 정민혁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71438" y="6198003"/>
            <a:ext cx="674512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2025.06.11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18148" y="3401619"/>
            <a:ext cx="13251705" cy="174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4"/>
              </a:lnSpc>
              <a:spcBef>
                <a:spcPct val="0"/>
              </a:spcBef>
            </a:pPr>
            <a:r>
              <a:rPr lang="en-US" sz="10117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리눅스 최적화 및 복원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20576" y="5133975"/>
            <a:ext cx="8246849" cy="111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8"/>
              </a:lnSpc>
            </a:pPr>
            <a:r>
              <a:rPr lang="en-US" sz="7231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최종발표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834811" y="5143500"/>
            <a:ext cx="7727022" cy="6899263"/>
            <a:chOff x="0" y="0"/>
            <a:chExt cx="10302696" cy="9199018"/>
          </a:xfrm>
        </p:grpSpPr>
        <p:grpSp>
          <p:nvGrpSpPr>
            <p:cNvPr id="7" name="Group 7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057086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057086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23506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057086" cy="33540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 rot="-10800000">
            <a:off x="13395789" y="-1755763"/>
            <a:ext cx="7727022" cy="6899263"/>
            <a:chOff x="0" y="0"/>
            <a:chExt cx="10302696" cy="9199018"/>
          </a:xfrm>
        </p:grpSpPr>
        <p:grpSp>
          <p:nvGrpSpPr>
            <p:cNvPr id="20" name="Group 20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057086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057086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223506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057086" cy="33540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041888" y="1162050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970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69146"/>
            <a:ext cx="7361448" cy="3416002"/>
            <a:chOff x="0" y="0"/>
            <a:chExt cx="2096120" cy="972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86148" y="2569146"/>
            <a:ext cx="7361448" cy="3416002"/>
            <a:chOff x="0" y="0"/>
            <a:chExt cx="2096120" cy="972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9970" y="301579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스냅샷 저장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76" y="3013516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스냅샷 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5805" y="3986461"/>
            <a:ext cx="6187237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timeshift를 이용한 간단한 스냅샷 기능을 사용합니다.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시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기준으로 스냅샷을 생성합니다.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스냅샷은 현재의 파일 설정들을 저장합니다.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5711" y="3986461"/>
            <a:ext cx="6187237" cy="33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생성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된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스냅샷의 목록을 불러옵니다.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6308998"/>
            <a:ext cx="7361448" cy="3416002"/>
            <a:chOff x="0" y="0"/>
            <a:chExt cx="2096120" cy="9726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9970" y="675565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스냅샷 복원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5805" y="7518400"/>
            <a:ext cx="6187237" cy="141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GUI에서 실행하면 문제점이 많아 CLI로 실행하도록 안내합니다. 생성되어있는 스냅샷을 선택하면 파일들은 남아있지만 내부 설정들은 스냅샷을 생성할 때 기준으로 바뀌어있습니다.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88606" y="6308998"/>
            <a:ext cx="7361448" cy="3416002"/>
            <a:chOff x="0" y="0"/>
            <a:chExt cx="2096120" cy="9726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09876" y="6753369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스냅샷 삭제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75711" y="7726313"/>
            <a:ext cx="6187237" cy="69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GUI에서 실행하면 문제점이 많아 CLI로 실행하도록 안내합니다. 생성한 스냅샷을 삭제합니다.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470BEE-936E-2909-E9D1-D9A7B795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961551A-0367-7EC9-97F2-60CB795CEB07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1EE3668-E4C6-F09B-FA40-32590212BC81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정리를 마치며</a:t>
            </a:r>
            <a:endParaRPr lang="en-US" sz="50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A13548B-81CA-A268-2DBF-05330B0D41C2}"/>
              </a:ext>
            </a:extLst>
          </p:cNvPr>
          <p:cNvSpPr txBox="1"/>
          <p:nvPr/>
        </p:nvSpPr>
        <p:spPr>
          <a:xfrm>
            <a:off x="1331163" y="42291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Ppt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만들며 코드를 복습하기 위해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나중에 코드를 확인할 때 가독성을 높이기 위하여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사람이 이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ppt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확인할 때 이해를 돕기 위하여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BD62E99-1821-B3F5-D2F0-996F7B0ED9D9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0D7B1C5-0FFE-CBBB-F18A-6DE848C4C3E3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CADADDB-133D-7999-3079-1384F430DCD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3B3D1D6-4EEE-6DEC-1A48-53585929BC86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B2049BB-EF89-F514-69AC-D5A80015D8ED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만든 이유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867F945-B91B-F7A3-CAD3-1919E17FC8B9}"/>
              </a:ext>
            </a:extLst>
          </p:cNvPr>
          <p:cNvSpPr txBox="1"/>
          <p:nvPr/>
        </p:nvSpPr>
        <p:spPr>
          <a:xfrm>
            <a:off x="1331163" y="710859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만들 때 당시에는 열심히 찾아보며 만들었지만 발표를 앞둔 지금은 잘 기억나지 않는다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하나하나를 이해하고 있지는 않지만 작동하는 방식정도는 기억하고 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389ED19F-160E-A788-544F-7152787D1AC3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BD4B539-C460-8606-919D-AD0038144FB3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AD8AF83B-773B-09BC-1F2E-C226DE1D8AE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EEA59FD1-3E43-A854-F38A-954B29C1D5E5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F493A6AA-5821-97CA-AC04-CD27E1178E0E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코드를 전부 이해하고 있는가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?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25B99577-3625-4D05-0754-15C3C03DF74D}"/>
              </a:ext>
            </a:extLst>
          </p:cNvPr>
          <p:cNvGrpSpPr/>
          <p:nvPr/>
        </p:nvGrpSpPr>
        <p:grpSpPr>
          <a:xfrm>
            <a:off x="10058400" y="4307345"/>
            <a:ext cx="6732798" cy="836155"/>
            <a:chOff x="0" y="0"/>
            <a:chExt cx="1917116" cy="23808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436DF5B5-218C-A433-F5F5-BE7DB36DBAE7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FA1691CF-CB2C-6050-201C-C1E7F3D1CCA7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22" name="Freeform 13">
            <a:extLst>
              <a:ext uri="{FF2B5EF4-FFF2-40B4-BE49-F238E27FC236}">
                <a16:creationId xmlns:a16="http://schemas.microsoft.com/office/drawing/2014/main" id="{8B19A251-096E-1904-7FEA-9CF17EBF45BE}"/>
              </a:ext>
            </a:extLst>
          </p:cNvPr>
          <p:cNvSpPr/>
          <p:nvPr/>
        </p:nvSpPr>
        <p:spPr>
          <a:xfrm>
            <a:off x="10050040" y="4307345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1D9AF29A-DB92-BFE0-C0BC-62A7FEC118E0}"/>
              </a:ext>
            </a:extLst>
          </p:cNvPr>
          <p:cNvSpPr txBox="1"/>
          <p:nvPr/>
        </p:nvSpPr>
        <p:spPr>
          <a:xfrm>
            <a:off x="11132655" y="4408241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코드를 사용하는 방법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19A3E24E-8AC5-02D9-31B1-BB708D78E3A1}"/>
              </a:ext>
            </a:extLst>
          </p:cNvPr>
          <p:cNvSpPr txBox="1"/>
          <p:nvPr/>
        </p:nvSpPr>
        <p:spPr>
          <a:xfrm>
            <a:off x="10468117" y="5571684"/>
            <a:ext cx="6323081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4"/>
              </a:rPr>
              <a:t>https://github.com/Gkerala/capstone-linux_Optimization-restoratio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 링크에 접속하면 모든 코드가 있습니다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자유롭게 사용하셔도 무방합니다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90321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692092"/>
            <a:ext cx="7369808" cy="836155"/>
            <a:chOff x="0" y="0"/>
            <a:chExt cx="9826411" cy="1114874"/>
          </a:xfrm>
        </p:grpSpPr>
        <p:grpSp>
          <p:nvGrpSpPr>
            <p:cNvPr id="4" name="Group 4"/>
            <p:cNvGrpSpPr/>
            <p:nvPr/>
          </p:nvGrpSpPr>
          <p:grpSpPr>
            <a:xfrm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6120" cy="238089"/>
              </a:xfrm>
              <a:custGeom>
                <a:avLst/>
                <a:gdLst/>
                <a:ahLst/>
                <a:cxnLst/>
                <a:rect l="l" t="t" r="r" b="b"/>
                <a:pathLst>
                  <a:path w="2096120" h="238089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dirty="0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114874" cy="1114874"/>
            </a:xfrm>
            <a:custGeom>
              <a:avLst/>
              <a:gdLst/>
              <a:ahLst/>
              <a:cxnLst/>
              <a:rect l="l" t="t" r="r" b="b"/>
              <a:pathLst>
                <a:path w="1114874" h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3169346"/>
            <a:ext cx="8009823" cy="5676962"/>
          </a:xfrm>
          <a:custGeom>
            <a:avLst/>
            <a:gdLst/>
            <a:ahLst/>
            <a:cxnLst/>
            <a:rect l="l" t="t" r="r" b="b"/>
            <a:pathLst>
              <a:path w="8009823" h="5676962">
                <a:moveTo>
                  <a:pt x="0" y="0"/>
                </a:moveTo>
                <a:lnTo>
                  <a:pt x="8009823" y="0"/>
                </a:lnTo>
                <a:lnTo>
                  <a:pt x="8009823" y="5676962"/>
                </a:lnTo>
                <a:lnTo>
                  <a:pt x="0" y="567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963491" y="108893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5302" y="898432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7474" y="4900467"/>
            <a:ext cx="6320836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최적화와 복원 그리고 설정을 GUI로 조작하기 위해 각각 GUI를 불러옵니다.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왼쪽에 사이드 네비게이션을 만들어 각 기능을 구분했고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버튼을 누르면 각 기능의 GUI를 불러옵니다.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1316" y="379298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메인 GUI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692092"/>
            <a:ext cx="7369808" cy="836155"/>
            <a:chOff x="0" y="0"/>
            <a:chExt cx="9826411" cy="1114874"/>
          </a:xfrm>
        </p:grpSpPr>
        <p:grpSp>
          <p:nvGrpSpPr>
            <p:cNvPr id="4" name="Group 4"/>
            <p:cNvGrpSpPr/>
            <p:nvPr/>
          </p:nvGrpSpPr>
          <p:grpSpPr>
            <a:xfrm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6120" cy="238089"/>
              </a:xfrm>
              <a:custGeom>
                <a:avLst/>
                <a:gdLst/>
                <a:ahLst/>
                <a:cxnLst/>
                <a:rect l="l" t="t" r="r" b="b"/>
                <a:pathLst>
                  <a:path w="2096120" h="238089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dirty="0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114874" cy="1114874"/>
            </a:xfrm>
            <a:custGeom>
              <a:avLst/>
              <a:gdLst/>
              <a:ahLst/>
              <a:cxnLst/>
              <a:rect l="l" t="t" r="r" b="b"/>
              <a:pathLst>
                <a:path w="1114874" h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3216453"/>
            <a:ext cx="7871498" cy="5569085"/>
          </a:xfrm>
          <a:custGeom>
            <a:avLst/>
            <a:gdLst/>
            <a:ahLst/>
            <a:cxnLst/>
            <a:rect l="l" t="t" r="r" b="b"/>
            <a:pathLst>
              <a:path w="7871498" h="5569085">
                <a:moveTo>
                  <a:pt x="0" y="0"/>
                </a:moveTo>
                <a:lnTo>
                  <a:pt x="7871498" y="0"/>
                </a:lnTo>
                <a:lnTo>
                  <a:pt x="7871498" y="5569085"/>
                </a:lnTo>
                <a:lnTo>
                  <a:pt x="0" y="556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963491" y="108893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5302" y="898432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7474" y="4900467"/>
            <a:ext cx="6320836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버튼을 누르면 최적화 코드인 optimizer.py를 실행하고 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최적화의 상태를 표현하며 로그를 남깁니다.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1316" y="379298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GUI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692092"/>
            <a:ext cx="7369808" cy="836155"/>
            <a:chOff x="0" y="0"/>
            <a:chExt cx="9826411" cy="1114874"/>
          </a:xfrm>
        </p:grpSpPr>
        <p:grpSp>
          <p:nvGrpSpPr>
            <p:cNvPr id="4" name="Group 4"/>
            <p:cNvGrpSpPr/>
            <p:nvPr/>
          </p:nvGrpSpPr>
          <p:grpSpPr>
            <a:xfrm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6120" cy="238089"/>
              </a:xfrm>
              <a:custGeom>
                <a:avLst/>
                <a:gdLst/>
                <a:ahLst/>
                <a:cxnLst/>
                <a:rect l="l" t="t" r="r" b="b"/>
                <a:pathLst>
                  <a:path w="2096120" h="238089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dirty="0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114874" cy="1114874"/>
            </a:xfrm>
            <a:custGeom>
              <a:avLst/>
              <a:gdLst/>
              <a:ahLst/>
              <a:cxnLst/>
              <a:rect l="l" t="t" r="r" b="b"/>
              <a:pathLst>
                <a:path w="1114874" h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3053168"/>
            <a:ext cx="7664857" cy="5432467"/>
          </a:xfrm>
          <a:custGeom>
            <a:avLst/>
            <a:gdLst/>
            <a:ahLst/>
            <a:cxnLst/>
            <a:rect l="l" t="t" r="r" b="b"/>
            <a:pathLst>
              <a:path w="7664857" h="5432467">
                <a:moveTo>
                  <a:pt x="0" y="0"/>
                </a:moveTo>
                <a:lnTo>
                  <a:pt x="7664857" y="0"/>
                </a:lnTo>
                <a:lnTo>
                  <a:pt x="7664857" y="5432467"/>
                </a:lnTo>
                <a:lnTo>
                  <a:pt x="0" y="5432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963491" y="108893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5302" y="898432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7474" y="4900467"/>
            <a:ext cx="6320836" cy="141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파일과 디렉토리 백업, 목록 확인, 복원경로 설정, 복원, 삭제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스냅샷 생성, 목록 확인, 복원, 삭제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있습니다.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restore.py의 기능을 끌어서 GUI로 만들었습니다.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1316" y="379298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GUI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3692092"/>
            <a:ext cx="7369808" cy="836155"/>
            <a:chOff x="0" y="0"/>
            <a:chExt cx="9826411" cy="1114874"/>
          </a:xfrm>
        </p:grpSpPr>
        <p:grpSp>
          <p:nvGrpSpPr>
            <p:cNvPr id="4" name="Group 4"/>
            <p:cNvGrpSpPr/>
            <p:nvPr/>
          </p:nvGrpSpPr>
          <p:grpSpPr>
            <a:xfrm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6120" cy="238089"/>
              </a:xfrm>
              <a:custGeom>
                <a:avLst/>
                <a:gdLst/>
                <a:ahLst/>
                <a:cxnLst/>
                <a:rect l="l" t="t" r="r" b="b"/>
                <a:pathLst>
                  <a:path w="2096120" h="238089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dirty="0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114874" cy="1114874"/>
            </a:xfrm>
            <a:custGeom>
              <a:avLst/>
              <a:gdLst/>
              <a:ahLst/>
              <a:cxnLst/>
              <a:rect l="l" t="t" r="r" b="b"/>
              <a:pathLst>
                <a:path w="1114874" h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3284827"/>
            <a:ext cx="7426502" cy="5263534"/>
          </a:xfrm>
          <a:custGeom>
            <a:avLst/>
            <a:gdLst/>
            <a:ahLst/>
            <a:cxnLst/>
            <a:rect l="l" t="t" r="r" b="b"/>
            <a:pathLst>
              <a:path w="7426502" h="5263534">
                <a:moveTo>
                  <a:pt x="0" y="0"/>
                </a:moveTo>
                <a:lnTo>
                  <a:pt x="7426502" y="0"/>
                </a:lnTo>
                <a:lnTo>
                  <a:pt x="7426502" y="5263534"/>
                </a:lnTo>
                <a:lnTo>
                  <a:pt x="0" y="5263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963491" y="108893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5302" y="898432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7474" y="4900467"/>
            <a:ext cx="6425565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처음 실행하면 ‘기본 설정 재설치‘ 버튼을 통해 설정 파일을 생성합니다. ‘설정 변경‘ 버튼을 통해 JSON파일을 수정할 수 있으며 자동 백업을 간편하게 설정하기 위한 기능도 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1316" y="379298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GUI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611524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개발 과정 및 사용기술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513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9BE8C41-39BE-45AD-BE08-3D416CF7E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208" y="4152977"/>
            <a:ext cx="206293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2448A3-3757-2B9D-95B7-984B2E82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8614"/>
            <a:ext cx="15011400" cy="67954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11524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개발 과정 및 사용기술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67513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81053" y="3731043"/>
            <a:ext cx="5539079" cy="55390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67868" y="3731043"/>
            <a:ext cx="5539079" cy="553907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7B97">
                <a:alpha val="8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91381" y="4701615"/>
            <a:ext cx="518424" cy="497687"/>
          </a:xfrm>
          <a:custGeom>
            <a:avLst/>
            <a:gdLst/>
            <a:ahLst/>
            <a:cxnLst/>
            <a:rect l="l" t="t" r="r" b="b"/>
            <a:pathLst>
              <a:path w="518424" h="497687">
                <a:moveTo>
                  <a:pt x="0" y="0"/>
                </a:moveTo>
                <a:lnTo>
                  <a:pt x="518423" y="0"/>
                </a:lnTo>
                <a:lnTo>
                  <a:pt x="518423" y="497687"/>
                </a:lnTo>
                <a:lnTo>
                  <a:pt x="0" y="49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Freeform 12"/>
          <p:cNvSpPr/>
          <p:nvPr/>
        </p:nvSpPr>
        <p:spPr>
          <a:xfrm>
            <a:off x="12378196" y="4701615"/>
            <a:ext cx="518424" cy="497687"/>
          </a:xfrm>
          <a:custGeom>
            <a:avLst/>
            <a:gdLst/>
            <a:ahLst/>
            <a:cxnLst/>
            <a:rect l="l" t="t" r="r" b="b"/>
            <a:pathLst>
              <a:path w="518424" h="497687">
                <a:moveTo>
                  <a:pt x="0" y="0"/>
                </a:moveTo>
                <a:lnTo>
                  <a:pt x="518423" y="0"/>
                </a:lnTo>
                <a:lnTo>
                  <a:pt x="518423" y="497687"/>
                </a:lnTo>
                <a:lnTo>
                  <a:pt x="0" y="49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3289268" y="5246927"/>
            <a:ext cx="472265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2499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우분투 리눅스 22.04.5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6082" y="5246927"/>
            <a:ext cx="4722650" cy="57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9"/>
              </a:lnSpc>
            </a:pPr>
            <a:r>
              <a:rPr lang="en-US" sz="2499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파이썬3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63281" y="6245137"/>
            <a:ext cx="3374623" cy="83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7"/>
              </a:lnSpc>
            </a:pPr>
            <a:r>
              <a:rPr lang="en-US" sz="1599" spc="62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프로젝트를 시작하기위한 기본환경으로 가상환경과 실제 리눅스 환경 둘다 같은 환경입니다.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0096" y="6245137"/>
            <a:ext cx="3374623" cy="112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7"/>
              </a:lnSpc>
            </a:pPr>
            <a:r>
              <a:rPr lang="en-US" sz="1599" spc="62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파이썬 언어를 사용해 개발하였으며 다양한 패키지를 사용했습니다.</a:t>
            </a:r>
          </a:p>
          <a:p>
            <a:pPr marL="0" lvl="0" indent="0" algn="ctr">
              <a:lnSpc>
                <a:spcPts val="2287"/>
              </a:lnSpc>
            </a:pPr>
            <a:r>
              <a:rPr lang="en-US" sz="1599" u="none" strike="noStrike" spc="62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아래의 내용은 개발하면서 install 했던 패키지들입니다.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50096" y="7389679"/>
            <a:ext cx="3374623" cy="112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7"/>
              </a:lnSpc>
            </a:pPr>
            <a:r>
              <a:rPr lang="en-US" sz="1599" spc="62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python3, python3-pip, python3-tk, timeshift, openssh-server, psutil, click, corama, rich, jsonschema, pytest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03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기존 툴과의 비교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03447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2232068" y="6187452"/>
            <a:ext cx="6187237" cy="279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endParaRPr dirty="0"/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최적화   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최적화     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보안설정 강화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및 디렉토리 백업 : 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2246" y="6187452"/>
            <a:ext cx="6187237" cy="279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시각화된 자원관리에 강점이 있음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최적화   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최적화      : X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보안설정 강화 : X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최적화 : 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16692" y="4813396"/>
            <a:ext cx="6732798" cy="836155"/>
            <a:chOff x="0" y="0"/>
            <a:chExt cx="1917116" cy="2380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6870" y="4813396"/>
            <a:ext cx="6732798" cy="836155"/>
            <a:chOff x="0" y="0"/>
            <a:chExt cx="1917116" cy="2380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08332" y="4813396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Freeform 14"/>
          <p:cNvSpPr/>
          <p:nvPr/>
        </p:nvSpPr>
        <p:spPr>
          <a:xfrm>
            <a:off x="9738510" y="4813396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2890947" y="4914291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리눅스 최적화 및 복원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1126" y="4914291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Stacer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03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기존 툴과의 비교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03447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2232068" y="6187452"/>
            <a:ext cx="6187237" cy="279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endParaRPr dirty="0"/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최적화   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최적화     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보안설정 강화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및 디렉토리 백업 : 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2246" y="6187452"/>
            <a:ext cx="6187237" cy="279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정리/캐시 삭제 중심, 서비스 제어나 보안 불가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최적화    : X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최적화      : X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최적화 : O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 최적화 : X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보안설정 강화 : X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최적화 : 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816692" y="4813396"/>
            <a:ext cx="6732798" cy="836155"/>
            <a:chOff x="0" y="0"/>
            <a:chExt cx="1917116" cy="2380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6870" y="4813396"/>
            <a:ext cx="6732798" cy="836155"/>
            <a:chOff x="0" y="0"/>
            <a:chExt cx="1917116" cy="2380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08332" y="4813396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Freeform 14"/>
          <p:cNvSpPr/>
          <p:nvPr/>
        </p:nvSpPr>
        <p:spPr>
          <a:xfrm>
            <a:off x="9738510" y="4813396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2890947" y="4914291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리눅스 최적화 및 복원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1126" y="4914291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BleachBit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381863" y="108893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동작 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5440" y="898432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08.</a:t>
            </a:r>
          </a:p>
        </p:txBody>
      </p:sp>
      <p:pic>
        <p:nvPicPr>
          <p:cNvPr id="57" name="그림 56" descr="스크린샷, 텍스트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FAFF12-F39A-A3CB-D488-DEF5EB72C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400300"/>
            <a:ext cx="7791450" cy="6582030"/>
          </a:xfrm>
          <a:prstGeom prst="rect">
            <a:avLst/>
          </a:prstGeom>
          <a:solidFill>
            <a:schemeClr val="bg2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38722" y="3421090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개요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38722" y="4504146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폴더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38722" y="5585666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8722" y="6667185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38722" y="7742292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84935" y="3448280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개발 과정 및 사용 기술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84935" y="4529800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기존 툴과의 비교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9097" y="1727113"/>
            <a:ext cx="4952792" cy="102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 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45437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5437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5437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1650" y="3428658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1650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84935" y="5598493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동작 흐름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84935" y="6680012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시연 영상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1650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08.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91650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84935" y="7755119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 및 향후과제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91650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10.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77103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시연 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37072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40A816-E64B-772C-E318-5E40F0C18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0" r="65213" b="52226"/>
          <a:stretch>
            <a:fillRect/>
          </a:stretch>
        </p:blipFill>
        <p:spPr>
          <a:xfrm>
            <a:off x="12801600" y="1943100"/>
            <a:ext cx="3147299" cy="167639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570E271D-BFFE-D64D-38E0-A0ED11D5D2A5}"/>
              </a:ext>
            </a:extLst>
          </p:cNvPr>
          <p:cNvSpPr txBox="1"/>
          <p:nvPr/>
        </p:nvSpPr>
        <p:spPr>
          <a:xfrm>
            <a:off x="10896600" y="3762772"/>
            <a:ext cx="7681106" cy="530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영상 흐름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메인 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 </a:t>
            </a: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실행 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indent="-457200" algn="ctr">
              <a:lnSpc>
                <a:spcPts val="6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기본 설정 재설치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lvl="0" indent="-457200" algn="ctr">
              <a:lnSpc>
                <a:spcPts val="6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변경 후 확인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lvl="0" indent="-457200" algn="ctr">
              <a:lnSpc>
                <a:spcPts val="6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lvl="0" indent="-457200" algn="ctr">
              <a:lnSpc>
                <a:spcPts val="6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파일 및 디렉토리 백업 및 복원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삭제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457200" lvl="0" indent="-457200" algn="ctr">
              <a:lnSpc>
                <a:spcPts val="6000"/>
              </a:lnSpc>
              <a:spcBef>
                <a:spcPct val="0"/>
              </a:spcBef>
              <a:buFont typeface="Wingdings" panose="05000000000000000000" pitchFamily="2" charset="2"/>
              <a:buChar char="è"/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스냅샵 생성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확인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삭제</a:t>
            </a:r>
            <a:endParaRPr lang="en-US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C7A63-0636-7B44-9DBA-6290C4F4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D6063BE-B5D2-BC2E-2A77-FAF0CA1088AB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834ED3E-5FE7-A378-B2AB-F48AA03A6405}"/>
              </a:ext>
            </a:extLst>
          </p:cNvPr>
          <p:cNvSpPr txBox="1"/>
          <p:nvPr/>
        </p:nvSpPr>
        <p:spPr>
          <a:xfrm>
            <a:off x="577103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시연 영상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283884A-120D-B6F0-008E-E208A8A161C1}"/>
              </a:ext>
            </a:extLst>
          </p:cNvPr>
          <p:cNvSpPr txBox="1"/>
          <p:nvPr/>
        </p:nvSpPr>
        <p:spPr>
          <a:xfrm>
            <a:off x="6337072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82CA432-6DA2-9DCC-6C23-38F8AF212A8C}"/>
              </a:ext>
            </a:extLst>
          </p:cNvPr>
          <p:cNvSpPr txBox="1"/>
          <p:nvPr/>
        </p:nvSpPr>
        <p:spPr>
          <a:xfrm>
            <a:off x="9715695" y="2934180"/>
            <a:ext cx="6172200" cy="684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로그를 저장하는 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system.log</a:t>
            </a:r>
          </a:p>
        </p:txBody>
      </p:sp>
      <p:pic>
        <p:nvPicPr>
          <p:cNvPr id="9" name="그림 8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FA9791-7976-5FE6-25D3-9E638D69B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192" y="3695700"/>
            <a:ext cx="6172200" cy="5180238"/>
          </a:xfrm>
          <a:prstGeom prst="rect">
            <a:avLst/>
          </a:prstGeom>
        </p:spPr>
      </p:pic>
      <p:pic>
        <p:nvPicPr>
          <p:cNvPr id="11" name="그림 10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906778-F235-3416-0E59-9888C093C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695700"/>
            <a:ext cx="5609550" cy="35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10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B1F6D-8A7F-078D-E2BB-68C5763B3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203290-1028-5D42-CB70-314ACAE451EB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0B34E8D-81EF-D8E0-DD53-1C3228CF54B0}"/>
              </a:ext>
            </a:extLst>
          </p:cNvPr>
          <p:cNvSpPr txBox="1"/>
          <p:nvPr/>
        </p:nvSpPr>
        <p:spPr>
          <a:xfrm>
            <a:off x="577103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시연 영상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A0B60-A445-44D0-72BB-B47A7292DFD8}"/>
              </a:ext>
            </a:extLst>
          </p:cNvPr>
          <p:cNvSpPr txBox="1"/>
          <p:nvPr/>
        </p:nvSpPr>
        <p:spPr>
          <a:xfrm>
            <a:off x="6337072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5500E97-5F56-F9D6-8B97-32619A8BD7F5}"/>
              </a:ext>
            </a:extLst>
          </p:cNvPr>
          <p:cNvSpPr txBox="1"/>
          <p:nvPr/>
        </p:nvSpPr>
        <p:spPr>
          <a:xfrm>
            <a:off x="2438400" y="1919748"/>
            <a:ext cx="6172200" cy="1454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디스크 최적화의 로그를 저장하는 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unifled_cleanup.log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15E0E1-5A05-C73E-C126-144B9D87C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30" y="3771899"/>
            <a:ext cx="7106670" cy="5964525"/>
          </a:xfrm>
          <a:prstGeom prst="rect">
            <a:avLst/>
          </a:prstGeom>
        </p:spPr>
      </p:pic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E58585-7D95-76AA-25A6-01F034F1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0" r="65213" b="52226"/>
          <a:stretch>
            <a:fillRect/>
          </a:stretch>
        </p:blipFill>
        <p:spPr>
          <a:xfrm>
            <a:off x="11878495" y="2417169"/>
            <a:ext cx="3147299" cy="1676396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F66B24E6-4B8E-796F-92AD-CBCEC9AA0675}"/>
              </a:ext>
            </a:extLst>
          </p:cNvPr>
          <p:cNvSpPr txBox="1"/>
          <p:nvPr/>
        </p:nvSpPr>
        <p:spPr>
          <a:xfrm>
            <a:off x="10366044" y="4696872"/>
            <a:ext cx="6172200" cy="2993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디스크 최적화 경고아이콘</a:t>
            </a:r>
            <a:endParaRPr lang="en-US" altLang="ko-KR" sz="28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lvl="0" algn="ctr">
              <a:lnSpc>
                <a:spcPts val="60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후에 생성되는 </a:t>
            </a:r>
            <a:r>
              <a:rPr lang="en-US" altLang="ko-KR" sz="2800" dirty="0">
                <a:solidFill>
                  <a:srgbClr val="CE9178"/>
                </a:solidFill>
                <a:latin typeface="Consolas" panose="020B0609020204030204" pitchFamily="49" charset="0"/>
              </a:rPr>
              <a:t>unified_cleanup.log </a:t>
            </a:r>
            <a:r>
              <a:rPr lang="ko-KR" altLang="en-US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파일은 최적화 전에는 파일이 존재하지 않기 때문</a:t>
            </a:r>
            <a:r>
              <a:rPr lang="en-US" altLang="ko-KR" sz="28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760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898282" y="108893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 및 향후계획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98627" y="898432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10.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2068" y="5567864"/>
            <a:ext cx="6187237" cy="249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GPT를 이용해 주제를 가볍게 정한 감이 있지만 굉장히 즐겁게 개발했습니다. 듀얼부팅 하다가 바이오스 설정에 익숙치 않아 잘못 건드려서 당황한 적도 있고 가상 환경에서 개발하다 데이터를 실수로 다 날려 먹은 적도 있는, 부주의로 인한 사고가 가장 많지 않았나 생각합니다.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전까지 모든 기능을 전부 구현하지 못해 아쉬움이 남지만 생각했던 최소치 이상으로 개발했기에 만족합니다.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2246" y="5567864"/>
            <a:ext cx="6556040" cy="213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앞으로 개선해야할 점이라면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자동복원 기능 완성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최적화 후 최적화 테스트 코드를 바로 실행하여 정확도 향상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정도가 생각납니다.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코드설명 완성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뒤쪽에 코드를 설명하는 파트를 만들고 있는데 완성이 되지 않았습니다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816692" y="4193807"/>
            <a:ext cx="6732798" cy="836155"/>
            <a:chOff x="0" y="0"/>
            <a:chExt cx="1917116" cy="2380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6870" y="4193807"/>
            <a:ext cx="6732798" cy="836155"/>
            <a:chOff x="0" y="0"/>
            <a:chExt cx="1917116" cy="2380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808332" y="4193807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Freeform 14"/>
          <p:cNvSpPr/>
          <p:nvPr/>
        </p:nvSpPr>
        <p:spPr>
          <a:xfrm>
            <a:off x="9738510" y="4193807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2890947" y="4294703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1126" y="4294703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향후계획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071779" y="2807193"/>
            <a:ext cx="10144442" cy="313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41"/>
              </a:lnSpc>
            </a:pPr>
            <a:r>
              <a:rPr lang="ko-KR" altLang="en-US" sz="9600" spc="1097" dirty="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감사합니다</a:t>
            </a:r>
            <a:endParaRPr lang="en-US" sz="9600" spc="1097" dirty="0">
              <a:solidFill>
                <a:srgbClr val="FFFFFF"/>
              </a:solidFill>
              <a:latin typeface="Sanchez"/>
              <a:ea typeface="Sanchez"/>
              <a:cs typeface="Sanchez"/>
              <a:sym typeface="Sanchez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71779" y="6508257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ko-KR" alt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뒤쪽은 코드 설명이 있습니다</a:t>
            </a:r>
            <a:r>
              <a:rPr lang="en-US" altLang="ko-KR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.</a:t>
            </a:r>
            <a:endParaRPr lang="en-US" sz="4999" dirty="0">
              <a:solidFill>
                <a:srgbClr val="FFFFFF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31774-7CE3-800C-32B6-0A603A07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B2B5535-7DC6-3D07-4740-B3D426F3902D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4AC3493-D10B-5C94-9B4C-AA79354BD6E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코드 설명</a:t>
            </a:r>
            <a:endParaRPr lang="en-US" sz="50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17BA8E2-F7C9-DDD8-7884-965411244A37}"/>
              </a:ext>
            </a:extLst>
          </p:cNvPr>
          <p:cNvSpPr txBox="1"/>
          <p:nvPr/>
        </p:nvSpPr>
        <p:spPr>
          <a:xfrm>
            <a:off x="1331163" y="4457700"/>
            <a:ext cx="122324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메인 실행 파일들의 코드를 설명합니다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3190429-1810-4FC5-E7D9-0876B4B6612E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AC9F46F-EBEB-31E6-55E9-41CB780AF1E1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84B5D2E-C049-6819-E8D5-D1CDBBB6792F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C49528F-57C2-3010-7356-CB79F6046D34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773D8F-A543-9BD6-766D-A3BBB7D5CF19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63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F7BA1-81CD-6BC0-D80A-B8B5902E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939C99C-282A-8FBD-D258-CFE4FBDB4701}"/>
              </a:ext>
            </a:extLst>
          </p:cNvPr>
          <p:cNvSpPr txBox="1"/>
          <p:nvPr/>
        </p:nvSpPr>
        <p:spPr>
          <a:xfrm>
            <a:off x="3438722" y="3421090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Main_gui_redsign.py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FB476BB-6BC4-30AA-8668-5006F36C9BE1}"/>
              </a:ext>
            </a:extLst>
          </p:cNvPr>
          <p:cNvSpPr txBox="1"/>
          <p:nvPr/>
        </p:nvSpPr>
        <p:spPr>
          <a:xfrm>
            <a:off x="3438722" y="4504146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Optizmie_tab.py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A949103-9501-5613-FF69-181707D12708}"/>
              </a:ext>
            </a:extLst>
          </p:cNvPr>
          <p:cNvSpPr txBox="1"/>
          <p:nvPr/>
        </p:nvSpPr>
        <p:spPr>
          <a:xfrm>
            <a:off x="3438722" y="5585666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40CAC3A-9224-E544-29F4-30A8E1850586}"/>
              </a:ext>
            </a:extLst>
          </p:cNvPr>
          <p:cNvSpPr txBox="1"/>
          <p:nvPr/>
        </p:nvSpPr>
        <p:spPr>
          <a:xfrm>
            <a:off x="3438722" y="6667185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A7C446-DFF1-A058-D88F-8A9135802177}"/>
              </a:ext>
            </a:extLst>
          </p:cNvPr>
          <p:cNvSpPr txBox="1"/>
          <p:nvPr/>
        </p:nvSpPr>
        <p:spPr>
          <a:xfrm>
            <a:off x="3438722" y="7742292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EBD239F-6FE2-6E17-E28F-28DF5E0E8DAE}"/>
              </a:ext>
            </a:extLst>
          </p:cNvPr>
          <p:cNvSpPr txBox="1"/>
          <p:nvPr/>
        </p:nvSpPr>
        <p:spPr>
          <a:xfrm>
            <a:off x="10484935" y="3448280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922ECF-B10D-3910-3AE6-D9B685768BEB}"/>
              </a:ext>
            </a:extLst>
          </p:cNvPr>
          <p:cNvSpPr txBox="1"/>
          <p:nvPr/>
        </p:nvSpPr>
        <p:spPr>
          <a:xfrm>
            <a:off x="10484935" y="4529800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Logger.py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1CA6BA7-C14C-A5EA-C58E-11BB8F92939C}"/>
              </a:ext>
            </a:extLst>
          </p:cNvPr>
          <p:cNvSpPr txBox="1"/>
          <p:nvPr/>
        </p:nvSpPr>
        <p:spPr>
          <a:xfrm>
            <a:off x="1799097" y="1727113"/>
            <a:ext cx="4952792" cy="102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 차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68677EC-4FE7-1E64-280C-D14862E317D6}"/>
              </a:ext>
            </a:extLst>
          </p:cNvPr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DA694E4-55BD-77C6-28DA-C250A50A971F}"/>
              </a:ext>
            </a:extLst>
          </p:cNvPr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9D9D951-34A1-6BFE-B6BC-6AC9434AF0FE}"/>
              </a:ext>
            </a:extLst>
          </p:cNvPr>
          <p:cNvSpPr txBox="1"/>
          <p:nvPr/>
        </p:nvSpPr>
        <p:spPr>
          <a:xfrm>
            <a:off x="2345437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165D135-4571-F3B5-7C42-247030602683}"/>
              </a:ext>
            </a:extLst>
          </p:cNvPr>
          <p:cNvSpPr txBox="1"/>
          <p:nvPr/>
        </p:nvSpPr>
        <p:spPr>
          <a:xfrm>
            <a:off x="2345437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3EB7EE3-4049-2BAE-81E7-49A66D622BF6}"/>
              </a:ext>
            </a:extLst>
          </p:cNvPr>
          <p:cNvSpPr txBox="1"/>
          <p:nvPr/>
        </p:nvSpPr>
        <p:spPr>
          <a:xfrm>
            <a:off x="2345437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BD38465-E017-3203-A597-8EB46B40BF05}"/>
              </a:ext>
            </a:extLst>
          </p:cNvPr>
          <p:cNvSpPr txBox="1"/>
          <p:nvPr/>
        </p:nvSpPr>
        <p:spPr>
          <a:xfrm>
            <a:off x="9391650" y="3428658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AF04C33-1D5C-3CB0-3DD4-5140DA11D4DA}"/>
              </a:ext>
            </a:extLst>
          </p:cNvPr>
          <p:cNvSpPr txBox="1"/>
          <p:nvPr/>
        </p:nvSpPr>
        <p:spPr>
          <a:xfrm>
            <a:off x="9391650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3E1A6FF-EEBE-DB2D-6FBB-BFAA3601D6A1}"/>
              </a:ext>
            </a:extLst>
          </p:cNvPr>
          <p:cNvSpPr txBox="1"/>
          <p:nvPr/>
        </p:nvSpPr>
        <p:spPr>
          <a:xfrm>
            <a:off x="10484935" y="5598493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Config_builder.py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26224D8-5916-7C15-7DBC-D8397B9537CC}"/>
              </a:ext>
            </a:extLst>
          </p:cNvPr>
          <p:cNvSpPr txBox="1"/>
          <p:nvPr/>
        </p:nvSpPr>
        <p:spPr>
          <a:xfrm>
            <a:off x="10484935" y="6680012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Test_optizmier.py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BA558CC-1123-2DAC-9F5B-D43F0115631C}"/>
              </a:ext>
            </a:extLst>
          </p:cNvPr>
          <p:cNvSpPr txBox="1"/>
          <p:nvPr/>
        </p:nvSpPr>
        <p:spPr>
          <a:xfrm>
            <a:off x="9391650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08.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D6C2C8B-B9AE-B3FD-9B32-9AE458EA70C2}"/>
              </a:ext>
            </a:extLst>
          </p:cNvPr>
          <p:cNvSpPr txBox="1"/>
          <p:nvPr/>
        </p:nvSpPr>
        <p:spPr>
          <a:xfrm>
            <a:off x="9391650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A60A289-F35C-FA9E-4E3B-669B0C2993B5}"/>
              </a:ext>
            </a:extLst>
          </p:cNvPr>
          <p:cNvSpPr txBox="1"/>
          <p:nvPr/>
        </p:nvSpPr>
        <p:spPr>
          <a:xfrm>
            <a:off x="10484935" y="7755119"/>
            <a:ext cx="5508398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정리를 마치며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C012D3A-7A69-E5F0-CB91-5AA447A10A98}"/>
              </a:ext>
            </a:extLst>
          </p:cNvPr>
          <p:cNvSpPr txBox="1"/>
          <p:nvPr/>
        </p:nvSpPr>
        <p:spPr>
          <a:xfrm>
            <a:off x="9391650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395793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BD1095-C029-E058-CADB-68B06B5F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AE9A171-714F-9E11-921E-B59FD160F49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FB6764A-AC01-7856-2750-6DC7A62EEE1F}"/>
              </a:ext>
            </a:extLst>
          </p:cNvPr>
          <p:cNvSpPr txBox="1"/>
          <p:nvPr/>
        </p:nvSpPr>
        <p:spPr>
          <a:xfrm>
            <a:off x="672270" y="6108518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Main_gui_redsign.py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AAA4BC92-E5F1-5C09-F4CA-E7193E85C402}"/>
              </a:ext>
            </a:extLst>
          </p:cNvPr>
          <p:cNvGrpSpPr/>
          <p:nvPr/>
        </p:nvGrpSpPr>
        <p:grpSpPr>
          <a:xfrm rot="-10800000">
            <a:off x="5744491" y="-1393032"/>
            <a:ext cx="16944604" cy="8271170"/>
            <a:chOff x="500984" y="1080230"/>
            <a:chExt cx="12132293" cy="6125851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DCB2B12E-468B-EE84-4FD7-8D26DFBCB025}"/>
                </a:ext>
              </a:extLst>
            </p:cNvPr>
            <p:cNvGrpSpPr/>
            <p:nvPr/>
          </p:nvGrpSpPr>
          <p:grpSpPr>
            <a:xfrm rot="2429526">
              <a:off x="1119273" y="1080230"/>
              <a:ext cx="11514004" cy="4307525"/>
              <a:chOff x="-76429" y="-545818"/>
              <a:chExt cx="2497798" cy="934456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05FDE35D-5326-115F-0B98-5FA0E10BCA38}"/>
                  </a:ext>
                </a:extLst>
              </p:cNvPr>
              <p:cNvSpPr/>
              <p:nvPr/>
            </p:nvSpPr>
            <p:spPr>
              <a:xfrm>
                <a:off x="-76429" y="-545818"/>
                <a:ext cx="2497798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FF4A6A7E-E753-7551-F9FD-CD4008B6CA6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51A18F57-B200-8105-5D29-0AABE4B8E2AC}"/>
                </a:ext>
              </a:extLst>
            </p:cNvPr>
            <p:cNvGrpSpPr/>
            <p:nvPr/>
          </p:nvGrpSpPr>
          <p:grpSpPr>
            <a:xfrm rot="2429526">
              <a:off x="500984" y="1373390"/>
              <a:ext cx="11630053" cy="5832691"/>
              <a:chOff x="0" y="-1167565"/>
              <a:chExt cx="2522973" cy="1265320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59638546-16DE-7472-8ACC-933EA9862339}"/>
                  </a:ext>
                </a:extLst>
              </p:cNvPr>
              <p:cNvSpPr/>
              <p:nvPr/>
            </p:nvSpPr>
            <p:spPr>
              <a:xfrm>
                <a:off x="563263" y="-1167565"/>
                <a:ext cx="1959710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7C9883B4-8C8B-183D-2392-16800E860B3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CC8DC287-C70A-9005-B550-3780D6AC099B}"/>
                </a:ext>
              </a:extLst>
            </p:cNvPr>
            <p:cNvGrpSpPr/>
            <p:nvPr/>
          </p:nvGrpSpPr>
          <p:grpSpPr>
            <a:xfrm rot="2429526">
              <a:off x="1280584" y="1922287"/>
              <a:ext cx="10765908" cy="4443497"/>
              <a:chOff x="-68562" y="-582957"/>
              <a:chExt cx="2335510" cy="963952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6FECBC46-1474-21BC-30B9-B92EC40431DA}"/>
                  </a:ext>
                </a:extLst>
              </p:cNvPr>
              <p:cNvSpPr/>
              <p:nvPr/>
            </p:nvSpPr>
            <p:spPr>
              <a:xfrm>
                <a:off x="-68562" y="-582957"/>
                <a:ext cx="2335510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0692A52A-6372-0901-9DB9-5D0DC4C0F35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2" name="Group 29">
              <a:extLst>
                <a:ext uri="{FF2B5EF4-FFF2-40B4-BE49-F238E27FC236}">
                  <a16:creationId xmlns:a16="http://schemas.microsoft.com/office/drawing/2014/main" id="{2271C6EC-76C2-F29D-95B0-4D00152F3B87}"/>
                </a:ext>
              </a:extLst>
            </p:cNvPr>
            <p:cNvGrpSpPr/>
            <p:nvPr/>
          </p:nvGrpSpPr>
          <p:grpSpPr>
            <a:xfrm rot="2429526">
              <a:off x="1304744" y="3331812"/>
              <a:ext cx="9482471" cy="2320916"/>
              <a:chOff x="0" y="-469956"/>
              <a:chExt cx="2057086" cy="503496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10F3496E-8A46-CAD6-62F7-D3368EDF3300}"/>
                  </a:ext>
                </a:extLst>
              </p:cNvPr>
              <p:cNvSpPr/>
              <p:nvPr/>
            </p:nvSpPr>
            <p:spPr>
              <a:xfrm>
                <a:off x="17815" y="-469956"/>
                <a:ext cx="1964215" cy="74369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31">
                <a:extLst>
                  <a:ext uri="{FF2B5EF4-FFF2-40B4-BE49-F238E27FC236}">
                    <a16:creationId xmlns:a16="http://schemas.microsoft.com/office/drawing/2014/main" id="{0FE1993C-5F63-77C7-0321-7201748A15E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31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3CACA7-8BCE-D178-9906-E044BE3D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C287CF3-417E-BE72-F79F-9AC52311EB84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4E1535B-95E4-E878-9C53-84CF4868AB71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Main_gui_redesign.py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1BACE5C-0D11-9BBE-9BB8-58BD99652D70}"/>
              </a:ext>
            </a:extLst>
          </p:cNvPr>
          <p:cNvSpPr txBox="1"/>
          <p:nvPr/>
        </p:nvSpPr>
        <p:spPr>
          <a:xfrm>
            <a:off x="1331163" y="4457700"/>
            <a:ext cx="122324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메인 윈도우 생성 → 좌측 사이드바 구성 → 탭별 기능 프레임 생성 → 이벤트 바인딩 → 프로그램 실행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DD0BEA2-FBFB-7C56-B8DE-E9A27189AF70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BF4045-5076-BFAB-C6F7-0BF76AA3F254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17A5569-9C70-1345-ACAC-74B41820B9D5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E24304E-C604-02A4-2652-1137D1D18694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36830D4-178E-C0C9-4C45-65B547B945A3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2085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9C80F-1637-9BA9-190A-4AE4B85C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C0AC3C9-2673-3C6D-2A6D-576FE6E34EB9}"/>
              </a:ext>
            </a:extLst>
          </p:cNvPr>
          <p:cNvSpPr txBox="1"/>
          <p:nvPr/>
        </p:nvSpPr>
        <p:spPr>
          <a:xfrm>
            <a:off x="3438722" y="3421090"/>
            <a:ext cx="550839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필요한 모듈 및 함수 임포트</a:t>
            </a:r>
            <a:endParaRPr lang="en-US" altLang="ko-KR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80E81AA-3860-65C5-D813-D6585695BF55}"/>
              </a:ext>
            </a:extLst>
          </p:cNvPr>
          <p:cNvSpPr txBox="1"/>
          <p:nvPr/>
        </p:nvSpPr>
        <p:spPr>
          <a:xfrm>
            <a:off x="3438722" y="450414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GUI 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초기 설정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CAD5CC-2384-3F54-2866-642EAA6EC7B4}"/>
              </a:ext>
            </a:extLst>
          </p:cNvPr>
          <p:cNvSpPr txBox="1"/>
          <p:nvPr/>
        </p:nvSpPr>
        <p:spPr>
          <a:xfrm>
            <a:off x="3438722" y="558566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레이아웃 구성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62F0693-859F-0E0C-F68D-61253426AEEC}"/>
              </a:ext>
            </a:extLst>
          </p:cNvPr>
          <p:cNvSpPr txBox="1"/>
          <p:nvPr/>
        </p:nvSpPr>
        <p:spPr>
          <a:xfrm>
            <a:off x="3438722" y="6667185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탭 위젯 생성 및 탭 로딩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1266B-95F5-86F2-C2A0-B1C620F0D24B}"/>
              </a:ext>
            </a:extLst>
          </p:cNvPr>
          <p:cNvSpPr txBox="1"/>
          <p:nvPr/>
        </p:nvSpPr>
        <p:spPr>
          <a:xfrm>
            <a:off x="3438722" y="774229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사이드바 버튼과 탭 전환 가능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1F82CBB-BED8-A1CF-FC55-8F5C0AD8E49C}"/>
              </a:ext>
            </a:extLst>
          </p:cNvPr>
          <p:cNvSpPr txBox="1"/>
          <p:nvPr/>
        </p:nvSpPr>
        <p:spPr>
          <a:xfrm>
            <a:off x="1799096" y="1727113"/>
            <a:ext cx="1336470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Main_gui_redsign.py 목 차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AF90D96-0519-CF2C-2835-3D324A050299}"/>
              </a:ext>
            </a:extLst>
          </p:cNvPr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88072F2-A052-B8BC-BB6C-96060B577EC0}"/>
              </a:ext>
            </a:extLst>
          </p:cNvPr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6992F64-FF9D-5BEF-CFA8-594B0E58CA72}"/>
              </a:ext>
            </a:extLst>
          </p:cNvPr>
          <p:cNvSpPr txBox="1"/>
          <p:nvPr/>
        </p:nvSpPr>
        <p:spPr>
          <a:xfrm>
            <a:off x="2345437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13E0210-7337-0862-3EC3-28F56C095AEA}"/>
              </a:ext>
            </a:extLst>
          </p:cNvPr>
          <p:cNvSpPr txBox="1"/>
          <p:nvPr/>
        </p:nvSpPr>
        <p:spPr>
          <a:xfrm>
            <a:off x="2345437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159D9EE-08AE-D877-6930-B10D5AA5DB1A}"/>
              </a:ext>
            </a:extLst>
          </p:cNvPr>
          <p:cNvSpPr txBox="1"/>
          <p:nvPr/>
        </p:nvSpPr>
        <p:spPr>
          <a:xfrm>
            <a:off x="2345437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371153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50323" y="4307345"/>
            <a:ext cx="7369808" cy="836155"/>
            <a:chOff x="0" y="0"/>
            <a:chExt cx="9826411" cy="1114874"/>
          </a:xfrm>
        </p:grpSpPr>
        <p:grpSp>
          <p:nvGrpSpPr>
            <p:cNvPr id="4" name="Group 4"/>
            <p:cNvGrpSpPr/>
            <p:nvPr/>
          </p:nvGrpSpPr>
          <p:grpSpPr>
            <a:xfrm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96120" cy="238089"/>
              </a:xfrm>
              <a:custGeom>
                <a:avLst/>
                <a:gdLst/>
                <a:ahLst/>
                <a:cxnLst/>
                <a:rect l="l" t="t" r="r" b="b"/>
                <a:pathLst>
                  <a:path w="2096120" h="238089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 dirty="0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114874" cy="1114874"/>
            </a:xfrm>
            <a:custGeom>
              <a:avLst/>
              <a:gdLst/>
              <a:ahLst/>
              <a:cxnLst/>
              <a:rect l="l" t="t" r="r" b="b"/>
              <a:pathLst>
                <a:path w="1114874" h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9690276" y="4307345"/>
            <a:ext cx="6588554" cy="4357975"/>
          </a:xfrm>
          <a:custGeom>
            <a:avLst/>
            <a:gdLst/>
            <a:ahLst/>
            <a:cxnLst/>
            <a:rect l="l" t="t" r="r" b="b"/>
            <a:pathLst>
              <a:path w="6588554" h="4357975">
                <a:moveTo>
                  <a:pt x="0" y="0"/>
                </a:moveTo>
                <a:lnTo>
                  <a:pt x="6588554" y="0"/>
                </a:lnTo>
                <a:lnTo>
                  <a:pt x="6588554" y="4357975"/>
                </a:lnTo>
                <a:lnTo>
                  <a:pt x="0" y="4357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241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5303447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03447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7608" y="5515720"/>
            <a:ext cx="6602325" cy="3208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프로젝트는 리눅스 시스템의 성능을 최적화하고, 문제 발생 시 빠르게 복원할 수 있는 기능을 갖춘 관리 도구를 개발하는 것을 목표로 합니다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GPT를 활용해 실무성과 자격증 연계성이 높은 주제로 선정하였습니다.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시스템의 성능을 향상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시키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최적화 기능 개발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실수를 대비한 복원 기능 통합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001025" y="440824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리눅스 시스템 최적화 및 복원 기능 개발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763B2-1464-D041-380D-B8E0D287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F95B2B6-D3B3-E7F3-1C21-A27CEA2D35B1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E074168-B20F-B9B0-4338-1B145395DB5A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Main_gui_redesign.py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4341C0A-40FA-C4CE-4D43-4BAC5070997B}"/>
              </a:ext>
            </a:extLst>
          </p:cNvPr>
          <p:cNvSpPr txBox="1"/>
          <p:nvPr/>
        </p:nvSpPr>
        <p:spPr>
          <a:xfrm>
            <a:off x="1331163" y="4457700"/>
            <a:ext cx="6187237" cy="356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tkinter: 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구성을 위한 표준 모듈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ttk: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스타일 향상된 위젯 사용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Os,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OS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및 시스템 레벨의 경로 조작과 모듈 검색 경로 조정을 위한 기본 모듈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Sys.path....... 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스크립트의 경로 기준으로 상위 두 디렉토리를 시스템 경로에 추가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create_optimize_tab, </a:t>
            </a:r>
          </a:p>
          <a:p>
            <a:pPr algn="l">
              <a:lnSpc>
                <a:spcPts val="2799"/>
              </a:lnSpc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create_restore_tab, </a:t>
            </a:r>
          </a:p>
          <a:p>
            <a:pPr algn="l">
              <a:lnSpc>
                <a:spcPts val="2799"/>
              </a:lnSpc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create_settings_tab: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탭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프레임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콘텐츠를 구성하는 함수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BDB2E47-E222-3E34-EF39-B743090CF72A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487E221-F932-E42B-8B00-4789652F6820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646646E-4A3B-BDA8-005B-24635716634F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E8DF00D-6D98-A335-086A-C8172F0A6D8E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A227092-C419-794C-6A78-A457A3919909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필요한 모듈 및 함수 임포트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DB88E4-2A5D-7EAE-3FE5-92A21D804F31}"/>
              </a:ext>
            </a:extLst>
          </p:cNvPr>
          <p:cNvSpPr txBox="1"/>
          <p:nvPr/>
        </p:nvSpPr>
        <p:spPr>
          <a:xfrm>
            <a:off x="8001000" y="4838700"/>
            <a:ext cx="9760856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ttk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__file__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optimize_tab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create_optimize_tab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restore_tab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create_restore_tab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sections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settings_tab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create_settings_tab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57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656BA-F4A0-5A5D-67B5-47F7308ED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1D2F277-7C71-B2F1-91F2-877071C68BE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D7E6B4C-03B6-4EE4-31E3-7A2CFA3FCFBC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Main_gui_redesign.py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99F9D0-55D5-0612-BFB5-F8690DBFF6A2}"/>
              </a:ext>
            </a:extLst>
          </p:cNvPr>
          <p:cNvSpPr txBox="1"/>
          <p:nvPr/>
        </p:nvSpPr>
        <p:spPr>
          <a:xfrm>
            <a:off x="1331163" y="4457700"/>
            <a:ext cx="6187237" cy="69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Root : 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최상위 창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타이틀과 기본 창 크기 설정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268C67A-40CF-467B-E07E-1A079355B90B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6D7DDC8-4E86-52A0-290D-4D0114C40F68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9C3908A-B68F-4A74-6FF3-24C76E995332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A43F666-B25D-491C-4D17-D17A5929F09D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5CB53FF-2C57-1C71-785B-F72D04598D42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2. GUI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초기 설정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53294-7AD3-F6DC-F61C-D5F39720EF80}"/>
              </a:ext>
            </a:extLst>
          </p:cNvPr>
          <p:cNvSpPr txBox="1"/>
          <p:nvPr/>
        </p:nvSpPr>
        <p:spPr>
          <a:xfrm>
            <a:off x="8229600" y="4463845"/>
            <a:ext cx="9760856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"Linux Optimizer &amp; Restore"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"900x600"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7068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6AFFE-2039-0B08-CCCA-2FCC0ACEF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629A27A-04FD-AE33-503A-6D2A2929B90E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B4928DF-F939-8E5C-2B25-A7405E800BEC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Main_gui_redesign.py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A8D8F2-F3FA-BA87-DFC0-0F3D218A54B9}"/>
              </a:ext>
            </a:extLst>
          </p:cNvPr>
          <p:cNvSpPr txBox="1"/>
          <p:nvPr/>
        </p:nvSpPr>
        <p:spPr>
          <a:xfrm>
            <a:off x="1331163" y="4457700"/>
            <a:ext cx="6187237" cy="69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sidebar: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왼쪽 사이드바 프레임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네비게이션 역할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main_area: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실제 탭 콘텐츠가 표시될 영역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4BF93DA-F35E-18A2-30DF-8492B21BA4C8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F31C338-B715-F570-CBD1-155BC1FD1355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68FA7AB-562F-9639-B0BD-60E98E56D798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D6F117D-789E-1524-F080-EC20B7AA1295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436070B-8929-C485-422E-D4356D4FDCE2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레이아웃 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6C2B9-A9B6-4B27-75FC-FAB5025786C7}"/>
              </a:ext>
            </a:extLst>
          </p:cNvPr>
          <p:cNvSpPr txBox="1"/>
          <p:nvPr/>
        </p:nvSpPr>
        <p:spPr>
          <a:xfrm>
            <a:off x="8077200" y="4457700"/>
            <a:ext cx="9760856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왼쪽 사이드 네비게이션 영역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"#2c3e50"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메인 컨텐츠 영역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content_frame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content_frame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"both"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7538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F942F-4AC9-1DE4-4EFD-73A780E0A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76E2C4D-272A-8278-6D5C-63D281F93E54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E31CBD0-8A02-70A0-7213-A048F32BD23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Main_gui_redesign.py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8F03AAE-478D-F497-2463-E5BCF4093D3A}"/>
              </a:ext>
            </a:extLst>
          </p:cNvPr>
          <p:cNvSpPr txBox="1"/>
          <p:nvPr/>
        </p:nvSpPr>
        <p:spPr>
          <a:xfrm>
            <a:off x="1331163" y="4457700"/>
            <a:ext cx="6187237" cy="141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ttk.Notebook: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탭 인터페이스 생성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탭을 생성하고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notebook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추가함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탭의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Frame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 외부 모듈에서 정의한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create_*_tab()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함수로 구성됨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F8CADD4-393E-694A-7EDF-9C389EA548FD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02DAE1-0171-0B1A-7F34-C5CFC1E06CC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66220FF-6D7A-7D10-17C9-78A417FCEF1A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488E854-98FF-EB1C-756D-881FEDD2B8C0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8500AE2-2A37-92DC-54EF-75DDFF3AC5C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탭 위젯 생성 및 탭 로딩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A9722-DB87-1B19-218C-136D59F1E896}"/>
              </a:ext>
            </a:extLst>
          </p:cNvPr>
          <p:cNvSpPr txBox="1"/>
          <p:nvPr/>
        </p:nvSpPr>
        <p:spPr>
          <a:xfrm>
            <a:off x="8686800" y="4610100"/>
            <a:ext cx="9760856" cy="22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탭 컨트롤러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내용을 동적으로 교체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content_frame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"both"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탭들 생성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create_optimize_tab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create_restore_tab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settings_tab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create_settings_tab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settings_tab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8943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80355-3AE3-1115-27E8-C4E5BF92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361F4B0-F4CD-AA87-EDDD-7A7B10D51752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B535494-523D-F845-FFA0-2EDAB8470194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Main_gui_redesign.py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5A3EB2-63E1-A695-55F8-1BC24979E456}"/>
              </a:ext>
            </a:extLst>
          </p:cNvPr>
          <p:cNvSpPr txBox="1"/>
          <p:nvPr/>
        </p:nvSpPr>
        <p:spPr>
          <a:xfrm>
            <a:off x="1331163" y="4457700"/>
            <a:ext cx="6187237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switch_tab(index):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버튼 클릭 시 해당 탭으로 전환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버튼은 사이드바에 위치하며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클릭 시 관련 탭을 표시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시각적으로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bg, fg, height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속성으로 버튼 스타일 조절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271CB4B-91CD-5495-650E-23E6F18F3B1A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7B42D3-6D50-CDDC-2B96-45560ADD5DD8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79AD8DD-44DC-6C8A-3677-58CEF78B6AA3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299B323-21F9-6645-53BC-73571854C96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8D76B6E-4F23-FCEA-CD75-C2F3E4272A8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사이드바 버튼과 탭 전환 가능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E5DD03-02FE-7F9C-8D30-E64625792A7F}"/>
              </a:ext>
            </a:extLst>
          </p:cNvPr>
          <p:cNvSpPr txBox="1"/>
          <p:nvPr/>
        </p:nvSpPr>
        <p:spPr>
          <a:xfrm>
            <a:off x="7772400" y="4076700"/>
            <a:ext cx="9760856" cy="244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사이드바 버튼 함수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사이드바 버튼들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"#34495e"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"#34495e"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sidebar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switch_tab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"#34495e"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1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21373-62E9-665F-9854-11B552389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156A54F-E6E0-F4E6-2CBC-5136BAB344DF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C24B8D0-557B-4F6C-4013-23B82D7F75F3}"/>
              </a:ext>
            </a:extLst>
          </p:cNvPr>
          <p:cNvSpPr txBox="1"/>
          <p:nvPr/>
        </p:nvSpPr>
        <p:spPr>
          <a:xfrm>
            <a:off x="672270" y="6108518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Optimize_tab.py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EA4EEF88-429D-2F35-7F6F-4E24292CE030}"/>
              </a:ext>
            </a:extLst>
          </p:cNvPr>
          <p:cNvGrpSpPr/>
          <p:nvPr/>
        </p:nvGrpSpPr>
        <p:grpSpPr>
          <a:xfrm rot="-10800000">
            <a:off x="5744491" y="-1393032"/>
            <a:ext cx="16944604" cy="8271170"/>
            <a:chOff x="500984" y="1080230"/>
            <a:chExt cx="12132293" cy="6125851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4DEFF33F-72FB-DAE2-72BD-2785255ED260}"/>
                </a:ext>
              </a:extLst>
            </p:cNvPr>
            <p:cNvGrpSpPr/>
            <p:nvPr/>
          </p:nvGrpSpPr>
          <p:grpSpPr>
            <a:xfrm rot="2429526">
              <a:off x="1119273" y="1080230"/>
              <a:ext cx="11514004" cy="4307525"/>
              <a:chOff x="-76429" y="-545818"/>
              <a:chExt cx="2497798" cy="934456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4E76BE69-971C-CB1A-F2E4-85826DD63242}"/>
                  </a:ext>
                </a:extLst>
              </p:cNvPr>
              <p:cNvSpPr/>
              <p:nvPr/>
            </p:nvSpPr>
            <p:spPr>
              <a:xfrm>
                <a:off x="-76429" y="-545818"/>
                <a:ext cx="2497798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D7F313F4-48F5-8586-C557-25CEB4B3E75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EB38D5C-BE9D-5703-CEFD-0E4F82664BD9}"/>
                </a:ext>
              </a:extLst>
            </p:cNvPr>
            <p:cNvGrpSpPr/>
            <p:nvPr/>
          </p:nvGrpSpPr>
          <p:grpSpPr>
            <a:xfrm rot="2429526">
              <a:off x="500984" y="1373390"/>
              <a:ext cx="11630053" cy="5832691"/>
              <a:chOff x="0" y="-1167565"/>
              <a:chExt cx="2522973" cy="1265320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2A6AC3A8-ED62-069F-5A10-619492947C4B}"/>
                  </a:ext>
                </a:extLst>
              </p:cNvPr>
              <p:cNvSpPr/>
              <p:nvPr/>
            </p:nvSpPr>
            <p:spPr>
              <a:xfrm>
                <a:off x="563263" y="-1167565"/>
                <a:ext cx="1959710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FE7E0815-5056-471C-7B6A-18FF1D30C30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5AAC8E7B-A279-1513-5131-8BCAA7F03676}"/>
                </a:ext>
              </a:extLst>
            </p:cNvPr>
            <p:cNvGrpSpPr/>
            <p:nvPr/>
          </p:nvGrpSpPr>
          <p:grpSpPr>
            <a:xfrm rot="2429526">
              <a:off x="1280584" y="1922287"/>
              <a:ext cx="10765908" cy="4443497"/>
              <a:chOff x="-68562" y="-582957"/>
              <a:chExt cx="2335510" cy="963952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5985F146-F6C3-9C0C-A82E-762B4B9CB374}"/>
                  </a:ext>
                </a:extLst>
              </p:cNvPr>
              <p:cNvSpPr/>
              <p:nvPr/>
            </p:nvSpPr>
            <p:spPr>
              <a:xfrm>
                <a:off x="-68562" y="-582957"/>
                <a:ext cx="2335510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41445B60-1D16-5770-6957-B71852C7306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2" name="Group 29">
              <a:extLst>
                <a:ext uri="{FF2B5EF4-FFF2-40B4-BE49-F238E27FC236}">
                  <a16:creationId xmlns:a16="http://schemas.microsoft.com/office/drawing/2014/main" id="{3517547B-88BA-E874-ABC4-DF5A37424D47}"/>
                </a:ext>
              </a:extLst>
            </p:cNvPr>
            <p:cNvGrpSpPr/>
            <p:nvPr/>
          </p:nvGrpSpPr>
          <p:grpSpPr>
            <a:xfrm rot="2429526">
              <a:off x="1304744" y="3331812"/>
              <a:ext cx="9482471" cy="2320916"/>
              <a:chOff x="0" y="-469956"/>
              <a:chExt cx="2057086" cy="503496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7A2195D9-0F99-7882-5665-CEEB43D87774}"/>
                  </a:ext>
                </a:extLst>
              </p:cNvPr>
              <p:cNvSpPr/>
              <p:nvPr/>
            </p:nvSpPr>
            <p:spPr>
              <a:xfrm>
                <a:off x="17815" y="-469956"/>
                <a:ext cx="1964215" cy="74369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31">
                <a:extLst>
                  <a:ext uri="{FF2B5EF4-FFF2-40B4-BE49-F238E27FC236}">
                    <a16:creationId xmlns:a16="http://schemas.microsoft.com/office/drawing/2014/main" id="{1AB4C617-21D6-313E-DA22-833269D2E68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692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57CE9-1A33-132A-C701-9B8BF816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6941B05-8BE7-4179-BCF4-1E40E9B32C47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553CF0E-720F-D492-5259-59EB5C9F539C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FE5A94F-E7C7-7773-C910-847BFB9CA542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기능을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탭에서 실행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최적화 항목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(CPU, I/O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결과를 실시간으로 상태 아이콘으로 표시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E803774-5C08-7DE9-E2B0-957DC272485C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99E42ED-C58D-EE2F-490D-A1403C1A4AF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FF7057C-7B06-ED30-6AFC-80887FF15C67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3C5956B-C1DF-798E-4B2C-AB983C06644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44483C3-2BF7-AA30-D383-0266C1BCB700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80DFC4B-8EFA-3F8D-5D76-37D0E3FB0CA0}"/>
              </a:ext>
            </a:extLst>
          </p:cNvPr>
          <p:cNvSpPr txBox="1"/>
          <p:nvPr/>
        </p:nvSpPr>
        <p:spPr>
          <a:xfrm>
            <a:off x="1331163" y="7108590"/>
            <a:ext cx="8117637" cy="177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OPTIMIZATION_CATEGORIES: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대상 항목 리스트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status_labels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항목별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라벨 객체 저장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run_optimization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subprocess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optimizer.py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실행하고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stdout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[PASS], [FAIL]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등을 감지하여 라벨 업데이트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백그라운드 스레드로 실행하여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멈추지 않도록 처리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8FBB5E8-6264-CA1D-58CD-D43720AF42A0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28BE17B-B100-C6D4-BD31-2B6F2A494876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53E2736D-1F26-CC10-E767-05114C79CA0D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9A3B57F8-BC50-3AB2-7B0E-5700BC267E60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78BD3778-0FB6-6AEF-88A5-766B6025FF49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8ED692-1397-501A-C751-7F47D3A41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541754"/>
            <a:ext cx="6199578" cy="43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D768B-639E-DC57-378F-0D319F87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F4014B9-81ED-48BA-BF13-840C1864C47F}"/>
              </a:ext>
            </a:extLst>
          </p:cNvPr>
          <p:cNvSpPr txBox="1"/>
          <p:nvPr/>
        </p:nvSpPr>
        <p:spPr>
          <a:xfrm>
            <a:off x="3438722" y="342109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모듈 및 전역 변수 정의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CBAC53B-A6D7-1090-5734-7AD56DCBB3C8}"/>
              </a:ext>
            </a:extLst>
          </p:cNvPr>
          <p:cNvSpPr txBox="1"/>
          <p:nvPr/>
        </p:nvSpPr>
        <p:spPr>
          <a:xfrm>
            <a:off x="3438722" y="450414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Create_optimize_tab()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DCA0A99-54AE-5785-AE31-C805920A6120}"/>
              </a:ext>
            </a:extLst>
          </p:cNvPr>
          <p:cNvSpPr txBox="1"/>
          <p:nvPr/>
        </p:nvSpPr>
        <p:spPr>
          <a:xfrm>
            <a:off x="3438722" y="558566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상태 표시용 라벨 생성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3EF697-E55F-8FE0-C89C-911975BC47EC}"/>
              </a:ext>
            </a:extLst>
          </p:cNvPr>
          <p:cNvSpPr txBox="1"/>
          <p:nvPr/>
        </p:nvSpPr>
        <p:spPr>
          <a:xfrm>
            <a:off x="3438722" y="6667185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실행 후 최종 결과 라벨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D86C01-0801-9232-6FCB-C1FFB0BD60D8}"/>
              </a:ext>
            </a:extLst>
          </p:cNvPr>
          <p:cNvSpPr txBox="1"/>
          <p:nvPr/>
        </p:nvSpPr>
        <p:spPr>
          <a:xfrm>
            <a:off x="3438722" y="774229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실행 함수 정의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DF504BA-99E1-F47F-05D3-D707B1B2D242}"/>
              </a:ext>
            </a:extLst>
          </p:cNvPr>
          <p:cNvSpPr txBox="1"/>
          <p:nvPr/>
        </p:nvSpPr>
        <p:spPr>
          <a:xfrm>
            <a:off x="10484935" y="3094077"/>
            <a:ext cx="5755139" cy="1267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Subprocess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를 통한 최적화 실행 및 로그 감지</a:t>
            </a:r>
            <a:endParaRPr lang="en-US" altLang="ko-KR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B7A7AD-5453-5FF1-744F-58871BB277FC}"/>
              </a:ext>
            </a:extLst>
          </p:cNvPr>
          <p:cNvSpPr txBox="1"/>
          <p:nvPr/>
        </p:nvSpPr>
        <p:spPr>
          <a:xfrm>
            <a:off x="10484935" y="452980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상태 라벨 갱신</a:t>
            </a:r>
            <a:endParaRPr lang="en-US" altLang="ko-KR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664518-E2E8-61FD-6BC1-3DF2A9FF9C4E}"/>
              </a:ext>
            </a:extLst>
          </p:cNvPr>
          <p:cNvSpPr txBox="1"/>
          <p:nvPr/>
        </p:nvSpPr>
        <p:spPr>
          <a:xfrm>
            <a:off x="1799096" y="1727113"/>
            <a:ext cx="1008810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err="1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optizmie</a:t>
            </a:r>
            <a:r>
              <a:rPr lang="en-US" sz="6004" spc="9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_tab.py </a:t>
            </a:r>
            <a:r>
              <a:rPr lang="ko-KR" alt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목차</a:t>
            </a:r>
            <a:endParaRPr lang="en-US" sz="6004" spc="96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8307D14-ECBF-1820-7733-9EABAE2200DA}"/>
              </a:ext>
            </a:extLst>
          </p:cNvPr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787866-7D42-0B3E-8EF2-B3B4A66FD111}"/>
              </a:ext>
            </a:extLst>
          </p:cNvPr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12D6AC5-442F-63FD-7035-3D8460CE2D88}"/>
              </a:ext>
            </a:extLst>
          </p:cNvPr>
          <p:cNvSpPr txBox="1"/>
          <p:nvPr/>
        </p:nvSpPr>
        <p:spPr>
          <a:xfrm>
            <a:off x="2345437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DB636A2-9E53-2AFB-AC8C-E73F85225521}"/>
              </a:ext>
            </a:extLst>
          </p:cNvPr>
          <p:cNvSpPr txBox="1"/>
          <p:nvPr/>
        </p:nvSpPr>
        <p:spPr>
          <a:xfrm>
            <a:off x="2345437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A8FC355-049C-4499-5EBA-26ABFEAE06E6}"/>
              </a:ext>
            </a:extLst>
          </p:cNvPr>
          <p:cNvSpPr txBox="1"/>
          <p:nvPr/>
        </p:nvSpPr>
        <p:spPr>
          <a:xfrm>
            <a:off x="2345437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799DF0D-7A09-0AB9-B913-7E1E6ADB0CC1}"/>
              </a:ext>
            </a:extLst>
          </p:cNvPr>
          <p:cNvSpPr txBox="1"/>
          <p:nvPr/>
        </p:nvSpPr>
        <p:spPr>
          <a:xfrm>
            <a:off x="9391650" y="3428658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6339DC8-888C-FC6F-1B38-0FE3BFCDA13A}"/>
              </a:ext>
            </a:extLst>
          </p:cNvPr>
          <p:cNvSpPr txBox="1"/>
          <p:nvPr/>
        </p:nvSpPr>
        <p:spPr>
          <a:xfrm>
            <a:off x="9391650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1942473-1885-F686-1851-052193075755}"/>
              </a:ext>
            </a:extLst>
          </p:cNvPr>
          <p:cNvSpPr txBox="1"/>
          <p:nvPr/>
        </p:nvSpPr>
        <p:spPr>
          <a:xfrm>
            <a:off x="10484935" y="5598493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 결과 요약 표시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C96E6AF-2DE1-20F3-1713-A88B039B9280}"/>
              </a:ext>
            </a:extLst>
          </p:cNvPr>
          <p:cNvSpPr txBox="1"/>
          <p:nvPr/>
        </p:nvSpPr>
        <p:spPr>
          <a:xfrm>
            <a:off x="10484935" y="668001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실행 버튼 생성 및 최종 반환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FC7B4A7-C1A4-2481-2E3D-BA127E2E8421}"/>
              </a:ext>
            </a:extLst>
          </p:cNvPr>
          <p:cNvSpPr txBox="1"/>
          <p:nvPr/>
        </p:nvSpPr>
        <p:spPr>
          <a:xfrm>
            <a:off x="9391650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08.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EA0FBC9-EDB6-FD4C-8606-79D5C92F2334}"/>
              </a:ext>
            </a:extLst>
          </p:cNvPr>
          <p:cNvSpPr txBox="1"/>
          <p:nvPr/>
        </p:nvSpPr>
        <p:spPr>
          <a:xfrm>
            <a:off x="9391650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</p:spTree>
    <p:extLst>
      <p:ext uri="{BB962C8B-B14F-4D97-AF65-F5344CB8AC3E}">
        <p14:creationId xmlns:p14="http://schemas.microsoft.com/office/powerpoint/2010/main" val="32649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57CE9-1A33-132A-C701-9B8BF816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6941B05-8BE7-4179-BCF4-1E40E9B32C47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553CF0E-720F-D492-5259-59EB5C9F539C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FE5A94F-E7C7-7773-C910-847BFB9CA542}"/>
              </a:ext>
            </a:extLst>
          </p:cNvPr>
          <p:cNvSpPr txBox="1"/>
          <p:nvPr/>
        </p:nvSpPr>
        <p:spPr>
          <a:xfrm>
            <a:off x="1331163" y="4457700"/>
            <a:ext cx="8117637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tkinter: 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구성하기 위한 기본 라이브러리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OPTIMIZATION_CATEGORIES: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항목 리스트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항목마다 결과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(✅❌⚠️)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표시됩니다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status_labels: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항목별 상태를 보여줄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Label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위젯들을 저장하는 딕셔너리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E803774-5C08-7DE9-E2B0-957DC272485C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99E42ED-C58D-EE2F-490D-A1403C1A4AF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FF7057C-7B06-ED30-6AFC-80887FF15C67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3C5956B-C1DF-798E-4B2C-AB983C06644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44483C3-2BF7-AA30-D383-0266C1BCB700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모듈 및 전역 변수 정의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DFA6E-BB8A-08A3-5E48-C94745980374}"/>
              </a:ext>
            </a:extLst>
          </p:cNvPr>
          <p:cNvSpPr txBox="1"/>
          <p:nvPr/>
        </p:nvSpPr>
        <p:spPr>
          <a:xfrm>
            <a:off x="7086600" y="6391525"/>
            <a:ext cx="9763432" cy="262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threading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✅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logger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가져오기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✅ 로거 인스턴스화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최적화 항목 리스트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OPTIMIZATION_CATEGORIES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"CPU"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"I/O"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"Memory"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"Services"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"Security"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"Disk"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각 항목별 상태 표시 라벨 저장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status_labels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766518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68CEE-425F-D4E8-5FC3-69BDA9C1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2E6BA03-3D80-C713-0D7E-72CD57F0EA4F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9289939-0B7E-EE8D-DA19-0A214B849B3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BC7C41-9ADC-A3BC-0C68-EFF7475BB6AF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notebook: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메인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전달된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ttk.Notebook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객체로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frame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하나의 탭으로 추가됩니다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padx, pady: 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요소 사이에 여백을 줘서 보기 좋게 만듭니다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6E678E0-214E-3EA9-D201-0ABAA9242F6E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74DB749-F797-1978-86DF-08331CBE1C5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5818E45-3659-6921-C3B8-8E71A327F409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23A66C4-E39B-7C84-5BB1-3627171987C3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0137886-238F-AA53-F68E-7886A9F26778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2. Create_optimize_tab()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4BEA0-07F0-83DD-1678-F08C256651DA}"/>
              </a:ext>
            </a:extLst>
          </p:cNvPr>
          <p:cNvSpPr txBox="1"/>
          <p:nvPr/>
        </p:nvSpPr>
        <p:spPr>
          <a:xfrm>
            <a:off x="9726952" y="4457700"/>
            <a:ext cx="9763432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create_optimize_tab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689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1039" y="1162050"/>
            <a:ext cx="768110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프로젝트 폴더 구조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03447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135543" y="2613465"/>
            <a:ext cx="11231280" cy="603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root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├── src/ # 최적화, 복원, 설정 로직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│ ├── optimizer.py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│ ├── restore.py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│ └── gui/ # GUI 인터페이스 구성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│ 		├── main_gui_redesign.py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│ 		└── sections/ 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├── config/ # 설정 JSON (optimizer_settings.json)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├── logs/ # 실행 로그 기록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├── tests/ # 최적화 기능 테스트</a:t>
            </a:r>
          </a:p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└── README.md # 설명 문서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DAF62-88E6-B359-D5C0-23ED612A0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C535D3-8E41-8F29-A25E-E2E922E6B530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4EBB025-8161-5D6B-DEA9-918521078712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20F605D-B27D-D833-0B3F-49615B68266F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최적화 항목에 대해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대기 중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..."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텍스트와 함께 라벨을 생성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grid()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생성된 라벨은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status_labels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저장되어 나중에 ✅❌로 갱신됩니다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CB9AA86-1D3A-D2FC-2530-C58BC458BC71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61C7B5F-6343-03ED-25B3-1314EF8DB019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701DD2C-52ED-320C-9D66-CD88726A51F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4C43B8C-3E6B-B717-BF39-FD2E82E11D10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03E8C3B-CF6E-F38A-DE98-5363506AD850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상태 표시용 라벨 생성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758A8-1A9D-31A7-BFF9-37876DE0E9BA}"/>
              </a:ext>
            </a:extLst>
          </p:cNvPr>
          <p:cNvSpPr txBox="1"/>
          <p:nvPr/>
        </p:nvSpPr>
        <p:spPr>
          <a:xfrm>
            <a:off x="6858000" y="6743700"/>
            <a:ext cx="976343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라벨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UI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OPTIMIZATION_CATEGORIES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⏳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대기 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status_labels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1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A4D7D-96C1-A73E-4BE1-D9A1B51B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8585253-83F5-FC68-10EC-A3F5435A3399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F43A272-7382-21A0-B0D2-4294EE7E8A5B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729C04-A0A7-ECCB-E4EA-5392B76E48A2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항목에 대한 결과를 요약하는 라벨입니다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완료 후 성공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실패 여부를 표시합니다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6F724D6-C130-F2CB-E9A0-AC1A718C0DFD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0544BEB-E1AE-7C37-4958-4D0AF7F1B72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C842729-EAEA-7B93-6E4B-A5D448FC4DB8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64EF61B-A2FC-2D9D-1A8B-6FD513446995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01B7D63-8D2B-C156-36B5-0C993E11359A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실행 후 최종 결과 라벨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EF16-3317-29D5-A6B1-32FBADB09666}"/>
              </a:ext>
            </a:extLst>
          </p:cNvPr>
          <p:cNvSpPr txBox="1"/>
          <p:nvPr/>
        </p:nvSpPr>
        <p:spPr>
          <a:xfrm>
            <a:off x="7363517" y="4500264"/>
            <a:ext cx="9763432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최종 결과 라벨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OPTIMIZATION_CATEGORIES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73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AF0F8-3C4B-44C7-6D2A-32B6C74B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41115B-F42F-BC92-531E-614442EE382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8DDCBF9-1DFA-27F1-769B-E26466E43240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564B340-3AAA-0839-D6AD-B3FD9650A42E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monitor()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백그라운드에서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subprocess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src/optimizer.py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실행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멈추지 않도록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threading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이용해 비동기로 실행합니다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02010AC-B533-D6C8-5976-442DCC6FC638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7CE63A-1696-3491-C82A-D6A48DAEAD97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A8D32FE-E046-3631-D48C-0C3B865044C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00908871-94B9-F307-3E61-E7ABDF86C179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584B2EE-8622-6EBF-4668-87528E008FEC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실행 함수 정의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C64ED-8859-7D90-166F-FC772E0F1D5F}"/>
              </a:ext>
            </a:extLst>
          </p:cNvPr>
          <p:cNvSpPr txBox="1"/>
          <p:nvPr/>
        </p:nvSpPr>
        <p:spPr>
          <a:xfrm>
            <a:off x="9436510" y="4187280"/>
            <a:ext cx="976343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최적화 실행 함수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run_optimization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...</a:t>
            </a: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daemon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0768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91C21-178C-4674-A6D3-6C7912374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95529A8-C1FD-0EF4-A23B-337633D6738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D26A4E8-9682-21F8-9AE2-911145866DC0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0C0782-3624-739C-3F1A-A25041643CAA}"/>
              </a:ext>
            </a:extLst>
          </p:cNvPr>
          <p:cNvSpPr txBox="1"/>
          <p:nvPr/>
        </p:nvSpPr>
        <p:spPr>
          <a:xfrm>
            <a:off x="1331163" y="4457700"/>
            <a:ext cx="112418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optimizer.py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권한으로 실행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출력되는 로그를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readline()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실시간 파싱하여 어떤 항목이 성공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실패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스킵되었는지 파악합니다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D1E89C0-C53B-6590-4B87-5E17040C4F1B}"/>
              </a:ext>
            </a:extLst>
          </p:cNvPr>
          <p:cNvGrpSpPr/>
          <p:nvPr/>
        </p:nvGrpSpPr>
        <p:grpSpPr>
          <a:xfrm>
            <a:off x="784499" y="2920794"/>
            <a:ext cx="9502501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CE9555A-48DF-7B1A-9A3B-D68D6AB5B5D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EBDC14A-9D8B-9466-4506-E7C20988AC2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1E5E0EC-C2AB-7F88-149C-AF5C2448E35E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B03AC99-65A0-D4AC-6159-75D69B193F9A}"/>
              </a:ext>
            </a:extLst>
          </p:cNvPr>
          <p:cNvSpPr txBox="1"/>
          <p:nvPr/>
        </p:nvSpPr>
        <p:spPr>
          <a:xfrm>
            <a:off x="1867114" y="3021690"/>
            <a:ext cx="8267486" cy="517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6. Subprocess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를 통한 최적화 실행 및 로그 감지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8FBA1-BB16-914D-C1A9-FAA53319F436}"/>
              </a:ext>
            </a:extLst>
          </p:cNvPr>
          <p:cNvSpPr txBox="1"/>
          <p:nvPr/>
        </p:nvSpPr>
        <p:spPr>
          <a:xfrm>
            <a:off x="5029200" y="5964663"/>
            <a:ext cx="9763432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	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"sudo"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"PYTHONPATH=."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"python3"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"src/optimizer.py"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7B947-6F75-C991-BB0E-B5272968CE19}"/>
              </a:ext>
            </a:extLst>
          </p:cNvPr>
          <p:cNvSpPr txBox="1"/>
          <p:nvPr/>
        </p:nvSpPr>
        <p:spPr>
          <a:xfrm>
            <a:off x="7086600" y="7549243"/>
            <a:ext cx="10363200" cy="136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stdout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clean_line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실시간 로그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clean_line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✅ 로그 저장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00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53762-5684-2E02-C366-DFA16C51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2ADEFD3-27A6-C912-7EA3-58F5230790FB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756441-313D-86AF-AADF-B6F9C44529F1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00FF515-8890-68D6-C9CE-24D35AA907D1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메시지에서 항목명을 포함한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[PASS], [FAIL], [SKIP]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찾아 라벨의 텍스트를 실시간 갱신합니다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실패가 한 개라도 있을 경우 최종 결과에 실패 표시 예정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F76EFE5-FF13-BBF6-2A5A-743323241F8D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3300392-00F1-9B01-3309-237D2067BC53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365ED0F-4149-E737-78B1-9AAB6579BD8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4501599-185F-AA43-4728-761C67E35708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A3D54D7-92FE-7B81-9E52-3D5FE50C0665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7.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상태 라벨 갱신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438D2-B760-10A4-AF54-A2509EE34328}"/>
              </a:ext>
            </a:extLst>
          </p:cNvPr>
          <p:cNvSpPr txBox="1"/>
          <p:nvPr/>
        </p:nvSpPr>
        <p:spPr>
          <a:xfrm>
            <a:off x="2590800" y="6184126"/>
            <a:ext cx="14631244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			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OPTIMIZATION_CATEGORIES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"[PASS]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clean_line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status_labels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].config(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성공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"[SKIP]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clean_line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status_labels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].config(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⚠️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생략됨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"[FAIL]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clean_line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status_labels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].config(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6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90B54D-7040-E118-27AF-948F9718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BA1866D-773D-C87F-9337-7017154A665F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561BEFE-BA4C-EAD4-3732-823E82F0207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9E0C133-0009-EF62-C276-12A8EC3D5C28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프로세스 실행이 끝난 후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최종적으로 성공 여부를 판단하여 요약 메시지를 표시합니다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7D469D7-D555-6FB4-9AD2-152AB7E6608A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6C86DFC-27AF-2492-49E8-6553FD265977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59A67B0-28A1-77B2-FF9F-D236F7C6BABB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11185CD-A3AF-9327-A0AC-BBBF546741B8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537FB6-FC58-6C1E-AB18-4D33A17B725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8.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최종 결과 요약 표시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10495-D2F2-9C08-77A8-D4AA06B68DD5}"/>
              </a:ext>
            </a:extLst>
          </p:cNvPr>
          <p:cNvSpPr txBox="1"/>
          <p:nvPr/>
        </p:nvSpPr>
        <p:spPr>
          <a:xfrm>
            <a:off x="3962400" y="6118882"/>
            <a:ext cx="13434259" cy="15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		  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returncode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모든 최적화가 성공적으로 완료되었습니다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모든 최적화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일부 최적화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일부 최적화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6832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A0056-1615-E63D-63DE-74E604A98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106654-E7E4-DA76-DFB5-741407352D41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1F74E69-4782-DC76-5E60-E5626A1F1D2E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B69971-D5DD-30EB-792F-7EC094019D8D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최적화를 실행할 수 있도록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"▶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실행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버튼을 생성합니다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생성한 최적화 탭 프레임을 반환하여 메인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붙입니다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CA10BA3-8768-B9BC-CA9E-BFE3DF6B596D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B17E06-A6EC-2EF3-50BA-DA97E34682A6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1E973C4-912A-277B-D119-32911E92DF38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2D82561-F123-B8DC-4526-EB28ECCA470F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61C3429-423C-9292-2C5E-4674037E407B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9.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실행 버튼 생성 및 최종 반환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83F37-139C-154F-A35A-929AD1D872C8}"/>
              </a:ext>
            </a:extLst>
          </p:cNvPr>
          <p:cNvSpPr txBox="1"/>
          <p:nvPr/>
        </p:nvSpPr>
        <p:spPr>
          <a:xfrm>
            <a:off x="4953000" y="6743700"/>
            <a:ext cx="10901516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run_btn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"▶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최적화 실행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run_optimization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run_btn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OPTIMIZATION_CATEGORIES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5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8B03C-0525-B1C3-CCC0-6E908976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F101836-B2F4-1F89-95A3-24A03C28AF6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521075B-0B21-9E0E-FD2F-06BF7D3B2A42}"/>
              </a:ext>
            </a:extLst>
          </p:cNvPr>
          <p:cNvSpPr txBox="1"/>
          <p:nvPr/>
        </p:nvSpPr>
        <p:spPr>
          <a:xfrm>
            <a:off x="672270" y="6108518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Restore_tab.py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3C444DF6-85E8-5716-9DE8-21025544F97C}"/>
              </a:ext>
            </a:extLst>
          </p:cNvPr>
          <p:cNvGrpSpPr/>
          <p:nvPr/>
        </p:nvGrpSpPr>
        <p:grpSpPr>
          <a:xfrm rot="-10800000">
            <a:off x="5744491" y="-1393032"/>
            <a:ext cx="16944604" cy="8271170"/>
            <a:chOff x="500984" y="1080230"/>
            <a:chExt cx="12132293" cy="6125851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D797D6CE-FA96-738C-E978-EC9F358C1B23}"/>
                </a:ext>
              </a:extLst>
            </p:cNvPr>
            <p:cNvGrpSpPr/>
            <p:nvPr/>
          </p:nvGrpSpPr>
          <p:grpSpPr>
            <a:xfrm rot="2429526">
              <a:off x="1119273" y="1080230"/>
              <a:ext cx="11514004" cy="4307525"/>
              <a:chOff x="-76429" y="-545818"/>
              <a:chExt cx="2497798" cy="934456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A2C77713-F0C4-00A5-734B-056AD6BE9263}"/>
                  </a:ext>
                </a:extLst>
              </p:cNvPr>
              <p:cNvSpPr/>
              <p:nvPr/>
            </p:nvSpPr>
            <p:spPr>
              <a:xfrm>
                <a:off x="-76429" y="-545818"/>
                <a:ext cx="2497798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62C72C86-F2E5-010E-427A-98D254860A3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5FAD7E1A-18D8-6DEC-C6B2-CDF1D72E869E}"/>
                </a:ext>
              </a:extLst>
            </p:cNvPr>
            <p:cNvGrpSpPr/>
            <p:nvPr/>
          </p:nvGrpSpPr>
          <p:grpSpPr>
            <a:xfrm rot="2429526">
              <a:off x="500984" y="1373390"/>
              <a:ext cx="11630053" cy="5832691"/>
              <a:chOff x="0" y="-1167565"/>
              <a:chExt cx="2522973" cy="1265320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00A55C5B-B1E1-705E-2BE4-628FC3969A6E}"/>
                  </a:ext>
                </a:extLst>
              </p:cNvPr>
              <p:cNvSpPr/>
              <p:nvPr/>
            </p:nvSpPr>
            <p:spPr>
              <a:xfrm>
                <a:off x="563263" y="-1167565"/>
                <a:ext cx="1959710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A8A07E8D-D150-1D68-24D2-68F7F990615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DA11D220-521A-9AB0-5442-8E78227E9063}"/>
                </a:ext>
              </a:extLst>
            </p:cNvPr>
            <p:cNvGrpSpPr/>
            <p:nvPr/>
          </p:nvGrpSpPr>
          <p:grpSpPr>
            <a:xfrm rot="2429526">
              <a:off x="1280584" y="1922287"/>
              <a:ext cx="10765908" cy="4443497"/>
              <a:chOff x="-68562" y="-582957"/>
              <a:chExt cx="2335510" cy="963952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B5A9FE84-1D06-6290-47FC-8DB667271429}"/>
                  </a:ext>
                </a:extLst>
              </p:cNvPr>
              <p:cNvSpPr/>
              <p:nvPr/>
            </p:nvSpPr>
            <p:spPr>
              <a:xfrm>
                <a:off x="-68562" y="-582957"/>
                <a:ext cx="2335510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43FC8382-7827-A0B4-C23C-23BCFB8C89D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2" name="Group 29">
              <a:extLst>
                <a:ext uri="{FF2B5EF4-FFF2-40B4-BE49-F238E27FC236}">
                  <a16:creationId xmlns:a16="http://schemas.microsoft.com/office/drawing/2014/main" id="{41532035-C0A1-C501-6831-8B06F9433DCA}"/>
                </a:ext>
              </a:extLst>
            </p:cNvPr>
            <p:cNvGrpSpPr/>
            <p:nvPr/>
          </p:nvGrpSpPr>
          <p:grpSpPr>
            <a:xfrm rot="2429526">
              <a:off x="1304744" y="3331812"/>
              <a:ext cx="9482471" cy="2320916"/>
              <a:chOff x="0" y="-469956"/>
              <a:chExt cx="2057086" cy="503496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0185F871-9D4B-0718-1215-139E9607A4BE}"/>
                  </a:ext>
                </a:extLst>
              </p:cNvPr>
              <p:cNvSpPr/>
              <p:nvPr/>
            </p:nvSpPr>
            <p:spPr>
              <a:xfrm>
                <a:off x="17815" y="-469956"/>
                <a:ext cx="1964215" cy="74369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31">
                <a:extLst>
                  <a:ext uri="{FF2B5EF4-FFF2-40B4-BE49-F238E27FC236}">
                    <a16:creationId xmlns:a16="http://schemas.microsoft.com/office/drawing/2014/main" id="{D9DD13D3-3470-DCB8-FFF5-894ABD7A787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446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62AD05-A343-627B-F84B-6C2EAFCA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CF28CB-AE08-DE2B-1811-CA6B52A29E67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712EF8C-26E4-474D-6D54-9CBBA86BE9A0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C83A94-E162-6065-3AD5-44338B550EFB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파일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백업 및 복원 기능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리스트로 백업된 항목을 확인하고 선택하여 복원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14323A9-1B57-167C-2A3D-6EF71D6EEBA5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1C32F0-04F6-5F54-2291-C43679D33E9B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A059BB0-EF3A-6253-05E0-AC3089BCBF44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F6088F8-00BF-5F06-5C01-C194DDC7EF8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198A1B2-D1D7-147D-4D7C-1E04636840F6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E15CC4D-8CA7-C72C-FC65-2B50EA87F918}"/>
              </a:ext>
            </a:extLst>
          </p:cNvPr>
          <p:cNvSpPr txBox="1"/>
          <p:nvPr/>
        </p:nvSpPr>
        <p:spPr>
          <a:xfrm>
            <a:off x="1331163" y="7108590"/>
            <a:ext cx="8117637" cy="2131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custom_backup(), custom_directory_backup():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기능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list_custom_backups():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내 백업 파일 리스트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restore_custom_backup():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선택된 파일 복원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delete_custom_backup():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삭제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create_timeshift_snapshot(), list_timeshift_snapshots(): Timeshift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스냅샷 관리 기능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D5F114DD-E5AF-6131-5720-B8329643A4A1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F4FA5C6-2F5D-CA2A-560C-4198425D16A4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F02F74FD-D696-8F8B-434C-FD9EEB9FDB0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02C2BAF4-0D2D-5D94-C6D7-1CC9861F6C39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72EEF6BA-A5E0-C68B-3EBE-18459B6DDF75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A9DA66-6C9B-9BDB-401E-7D332C03E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773" y="3168587"/>
            <a:ext cx="6425492" cy="45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88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26B40-522B-1694-2283-FE106698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AC9677C-EA6A-D6D5-7283-77D0D06077A9}"/>
              </a:ext>
            </a:extLst>
          </p:cNvPr>
          <p:cNvSpPr txBox="1"/>
          <p:nvPr/>
        </p:nvSpPr>
        <p:spPr>
          <a:xfrm>
            <a:off x="3438722" y="342109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모듈 및 상수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0526A7-1FA2-8439-9A75-61C464D04880}"/>
              </a:ext>
            </a:extLst>
          </p:cNvPr>
          <p:cNvSpPr txBox="1"/>
          <p:nvPr/>
        </p:nvSpPr>
        <p:spPr>
          <a:xfrm>
            <a:off x="3438722" y="450414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Create_restore_tab()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4254728-AA4E-4A45-B614-0A7872BB4A45}"/>
              </a:ext>
            </a:extLst>
          </p:cNvPr>
          <p:cNvSpPr txBox="1"/>
          <p:nvPr/>
        </p:nvSpPr>
        <p:spPr>
          <a:xfrm>
            <a:off x="3438722" y="558566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리스트 박스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5A22E9C-FFBB-1CA1-CB71-DFDE45024FC3}"/>
              </a:ext>
            </a:extLst>
          </p:cNvPr>
          <p:cNvSpPr txBox="1"/>
          <p:nvPr/>
        </p:nvSpPr>
        <p:spPr>
          <a:xfrm>
            <a:off x="3438722" y="6667185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경로 선택 위젯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A5E17B-ED44-3CA5-40C9-A78464F54FA4}"/>
              </a:ext>
            </a:extLst>
          </p:cNvPr>
          <p:cNvSpPr txBox="1"/>
          <p:nvPr/>
        </p:nvSpPr>
        <p:spPr>
          <a:xfrm>
            <a:off x="3438722" y="774229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결과 메시지 출력 라벨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A4755EA-C305-8384-031A-7E2932BBD7B3}"/>
              </a:ext>
            </a:extLst>
          </p:cNvPr>
          <p:cNvSpPr txBox="1"/>
          <p:nvPr/>
        </p:nvSpPr>
        <p:spPr>
          <a:xfrm>
            <a:off x="10484935" y="344828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목록 갱신</a:t>
            </a:r>
            <a:endParaRPr lang="en-US" altLang="ko-KR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FBA2362-59FD-D9B4-DE8A-7BA2A1136CA9}"/>
              </a:ext>
            </a:extLst>
          </p:cNvPr>
          <p:cNvSpPr txBox="1"/>
          <p:nvPr/>
        </p:nvSpPr>
        <p:spPr>
          <a:xfrm>
            <a:off x="10484935" y="452980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</a:t>
            </a:r>
            <a:r>
              <a:rPr lang="ko-KR" altLang="en-US" sz="3200" dirty="0" err="1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핸들러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파일</a:t>
            </a: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/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디렉토리</a:t>
            </a: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C6EB55-FD04-4A94-FE3B-5B32761F7B72}"/>
              </a:ext>
            </a:extLst>
          </p:cNvPr>
          <p:cNvSpPr txBox="1"/>
          <p:nvPr/>
        </p:nvSpPr>
        <p:spPr>
          <a:xfrm>
            <a:off x="1799096" y="1727113"/>
            <a:ext cx="932610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</a:t>
            </a:r>
            <a:r>
              <a:rPr lang="en-US" sz="6004" spc="9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py </a:t>
            </a:r>
            <a:r>
              <a:rPr lang="ko-KR" alt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목차</a:t>
            </a:r>
            <a:endParaRPr lang="en-US" sz="6004" spc="96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84D5E69-8AAE-BFF2-7866-B15AC17A9C99}"/>
              </a:ext>
            </a:extLst>
          </p:cNvPr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0A4B37-30D9-B9F7-0B0D-9064127F2C53}"/>
              </a:ext>
            </a:extLst>
          </p:cNvPr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C791442-4876-4ECB-18B7-21F881E7FBE6}"/>
              </a:ext>
            </a:extLst>
          </p:cNvPr>
          <p:cNvSpPr txBox="1"/>
          <p:nvPr/>
        </p:nvSpPr>
        <p:spPr>
          <a:xfrm>
            <a:off x="2345437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CF56F86-9EB9-EDE2-D032-DEF03407ECB2}"/>
              </a:ext>
            </a:extLst>
          </p:cNvPr>
          <p:cNvSpPr txBox="1"/>
          <p:nvPr/>
        </p:nvSpPr>
        <p:spPr>
          <a:xfrm>
            <a:off x="2345437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F87F7F0-BB05-906D-D295-B30D0FC74E0B}"/>
              </a:ext>
            </a:extLst>
          </p:cNvPr>
          <p:cNvSpPr txBox="1"/>
          <p:nvPr/>
        </p:nvSpPr>
        <p:spPr>
          <a:xfrm>
            <a:off x="2345437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CC60054-D293-205B-DB1F-C65B1996C326}"/>
              </a:ext>
            </a:extLst>
          </p:cNvPr>
          <p:cNvSpPr txBox="1"/>
          <p:nvPr/>
        </p:nvSpPr>
        <p:spPr>
          <a:xfrm>
            <a:off x="9391650" y="3428658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CCF8DC5-C881-73DF-8E75-466ABAD066D2}"/>
              </a:ext>
            </a:extLst>
          </p:cNvPr>
          <p:cNvSpPr txBox="1"/>
          <p:nvPr/>
        </p:nvSpPr>
        <p:spPr>
          <a:xfrm>
            <a:off x="9391650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CED43E3-4B87-D2C4-1F0C-E69B9F20A53B}"/>
              </a:ext>
            </a:extLst>
          </p:cNvPr>
          <p:cNvSpPr txBox="1"/>
          <p:nvPr/>
        </p:nvSpPr>
        <p:spPr>
          <a:xfrm>
            <a:off x="10484935" y="5598493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기능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7915E24-77DD-1ABF-EDF1-C53EFF553374}"/>
              </a:ext>
            </a:extLst>
          </p:cNvPr>
          <p:cNvSpPr txBox="1"/>
          <p:nvPr/>
        </p:nvSpPr>
        <p:spPr>
          <a:xfrm>
            <a:off x="10484935" y="668001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삭제 기능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41EE36E-FF2F-3D2A-49EC-1FF82D0ECF10}"/>
              </a:ext>
            </a:extLst>
          </p:cNvPr>
          <p:cNvSpPr txBox="1"/>
          <p:nvPr/>
        </p:nvSpPr>
        <p:spPr>
          <a:xfrm>
            <a:off x="9391650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08.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72B415D-E7B8-635C-D723-6978B5B74A22}"/>
              </a:ext>
            </a:extLst>
          </p:cNvPr>
          <p:cNvSpPr txBox="1"/>
          <p:nvPr/>
        </p:nvSpPr>
        <p:spPr>
          <a:xfrm>
            <a:off x="9391650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2A62832-B6D1-28B6-4797-25E9C0F2C21B}"/>
              </a:ext>
            </a:extLst>
          </p:cNvPr>
          <p:cNvSpPr txBox="1"/>
          <p:nvPr/>
        </p:nvSpPr>
        <p:spPr>
          <a:xfrm>
            <a:off x="10484935" y="7755119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Timeshift 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스냅샷 기능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74383C6-D8FC-814D-1099-42C177D9F2DD}"/>
              </a:ext>
            </a:extLst>
          </p:cNvPr>
          <p:cNvSpPr txBox="1"/>
          <p:nvPr/>
        </p:nvSpPr>
        <p:spPr>
          <a:xfrm>
            <a:off x="9391650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190860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6308998"/>
            <a:ext cx="7361448" cy="3416002"/>
            <a:chOff x="0" y="0"/>
            <a:chExt cx="2096120" cy="972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88606" y="6308998"/>
            <a:ext cx="7361448" cy="3416002"/>
            <a:chOff x="0" y="0"/>
            <a:chExt cx="2096120" cy="972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10643103" y="2530616"/>
            <a:ext cx="5252453" cy="3190865"/>
          </a:xfrm>
          <a:custGeom>
            <a:avLst/>
            <a:gdLst/>
            <a:ahLst/>
            <a:cxnLst/>
            <a:rect l="l" t="t" r="r" b="b"/>
            <a:pathLst>
              <a:path w="5252453" h="3190865">
                <a:moveTo>
                  <a:pt x="0" y="0"/>
                </a:moveTo>
                <a:lnTo>
                  <a:pt x="5252454" y="0"/>
                </a:lnTo>
                <a:lnTo>
                  <a:pt x="5252454" y="3190866"/>
                </a:lnTo>
                <a:lnTo>
                  <a:pt x="0" y="3190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2546288" y="2530616"/>
            <a:ext cx="4326272" cy="3060837"/>
          </a:xfrm>
          <a:custGeom>
            <a:avLst/>
            <a:gdLst/>
            <a:ahLst/>
            <a:cxnLst/>
            <a:rect l="l" t="t" r="r" b="b"/>
            <a:pathLst>
              <a:path w="4326272" h="3060837">
                <a:moveTo>
                  <a:pt x="0" y="0"/>
                </a:moveTo>
                <a:lnTo>
                  <a:pt x="4326272" y="0"/>
                </a:lnTo>
                <a:lnTo>
                  <a:pt x="4326272" y="3060838"/>
                </a:lnTo>
                <a:lnTo>
                  <a:pt x="0" y="306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2041888" y="1162050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9970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9970" y="675565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파일 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09876" y="6753369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파일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5425" y="7711934"/>
            <a:ext cx="5927995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복원을 위한 설정 파일을 생성합니다. 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main을 실행한 후 ‘기본 설정 재설치’ 버튼을 누르면 설정 파일이 JSON형식으로 생성됩니다.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기초적인 정보를 담고 있습니다.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5711" y="7726313"/>
            <a:ext cx="6187237" cy="69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JSON형식의 설정 파일입니다.</a:t>
            </a:r>
          </a:p>
          <a:p>
            <a:pPr algn="just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복원을 위한 기본 설정이 들어있습니다.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2830" y="7334773"/>
            <a:ext cx="275300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optizmie_settings.json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38712" y="7334773"/>
            <a:ext cx="214142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config_builder.py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8341A-A55B-0DD5-DDE0-BB3FEFA6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AB1DD21-5FA3-4020-7B51-8E1E58A42EDE}"/>
              </a:ext>
            </a:extLst>
          </p:cNvPr>
          <p:cNvSpPr txBox="1"/>
          <p:nvPr/>
        </p:nvSpPr>
        <p:spPr>
          <a:xfrm>
            <a:off x="3438722" y="342109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버튼 등록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B1855BB-86B4-9CD5-9EB0-D7662007A81C}"/>
              </a:ext>
            </a:extLst>
          </p:cNvPr>
          <p:cNvSpPr txBox="1"/>
          <p:nvPr/>
        </p:nvSpPr>
        <p:spPr>
          <a:xfrm>
            <a:off x="3438722" y="450414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기본 초기화 및 반환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B6EC234-C1FF-642F-142C-2C4FD9B4355C}"/>
              </a:ext>
            </a:extLst>
          </p:cNvPr>
          <p:cNvSpPr txBox="1"/>
          <p:nvPr/>
        </p:nvSpPr>
        <p:spPr>
          <a:xfrm>
            <a:off x="1799096" y="1727113"/>
            <a:ext cx="932610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</a:t>
            </a:r>
            <a:r>
              <a:rPr lang="en-US" sz="6004" spc="9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py </a:t>
            </a:r>
            <a:r>
              <a:rPr lang="ko-KR" alt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목차</a:t>
            </a:r>
            <a:endParaRPr lang="en-US" sz="6004" spc="96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2B57521-8DAA-8AF4-05DF-2A90FF0B3962}"/>
              </a:ext>
            </a:extLst>
          </p:cNvPr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11.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0854A7-9A89-814A-4FDE-36AA14362D4C}"/>
              </a:ext>
            </a:extLst>
          </p:cNvPr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12.</a:t>
            </a:r>
          </a:p>
        </p:txBody>
      </p:sp>
    </p:spTree>
    <p:extLst>
      <p:ext uri="{BB962C8B-B14F-4D97-AF65-F5344CB8AC3E}">
        <p14:creationId xmlns:p14="http://schemas.microsoft.com/office/powerpoint/2010/main" val="1640826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6532D-DB34-E0A7-CB38-0CE26ABE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2D9FF93-2930-8535-3718-BB2896B27E4B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FF5C867-5B8C-DBFC-F1EE-3D085154FCBA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4FC9DA7-D13D-B2A4-E065-8E87C30D36B8}"/>
              </a:ext>
            </a:extLst>
          </p:cNvPr>
          <p:cNvSpPr txBox="1"/>
          <p:nvPr/>
        </p:nvSpPr>
        <p:spPr>
          <a:xfrm>
            <a:off x="1331163" y="4457700"/>
            <a:ext cx="8117637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logger: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기록을 위한 로거 객체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CUSTOM_BACKUP_DIR: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백업 파일이 저장되는 경로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src.restore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관련 기능을 담당하는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모듈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tk: GUI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생성용 라이브러리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7510A48-10B0-655E-2247-F4408BB66F08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901EA6-DDDC-C3CC-3A80-D15EBA78ADC8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A8ACF5D-3AC3-2DCF-B495-21A81ABB5D2A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AEA82D9-436B-B220-2362-BE346AD85592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92BE4DC-CB00-C6D1-C72D-88000D390D62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모듈 및 상수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9563C-57CC-22C8-FAC8-9B3A1B8506E8}"/>
              </a:ext>
            </a:extLst>
          </p:cNvPr>
          <p:cNvSpPr txBox="1"/>
          <p:nvPr/>
        </p:nvSpPr>
        <p:spPr>
          <a:xfrm>
            <a:off x="9144000" y="4457700"/>
            <a:ext cx="9763432" cy="333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get_logger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custom_directory_backup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list_custom_backups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restore_custom_backup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delete_custom_backup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create_timeshift_snapshot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list_timeshift_snapshots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restore_timeshift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delete_timeshift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CUSTOM_BACKUP_DIR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custom_backups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282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B709A-A32E-25D6-61B5-4BC8331F8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58603E7-2895-B3B8-24CD-11CF9074BD42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CA95720-D918-8EDE-26FB-FCE2CDB076A4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72658E1-E242-4520-350F-9FDF04EA32BE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탭으로 등록될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Frame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C0011B-F7EF-B10D-FA49-939C8EDA5C8C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0D323D3-0286-B08E-2C68-350C854A1C6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78435BF-19A4-6FDD-B380-A1B996EEC5BB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885B1D9E-E471-421C-DBF8-143B878A774F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26A073D-F15A-60AF-2EE7-E37098489182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2. Create_restore_tab()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8DDA-3C94-D99F-A94C-FD1D8ABB34A7}"/>
              </a:ext>
            </a:extLst>
          </p:cNvPr>
          <p:cNvSpPr txBox="1"/>
          <p:nvPr/>
        </p:nvSpPr>
        <p:spPr>
          <a:xfrm>
            <a:off x="8497529" y="4560549"/>
            <a:ext cx="9763432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create_restore_tab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2236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501883-6228-41DA-61CA-CD417A19B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0C86192-5C3F-A73C-F5AC-A992E02D2EB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B0245BE-A89C-21CB-D0C0-8132B2859DEB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537FC7-A5A0-BE23-E030-2C0084DC1DE7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저장된 백업 목록을 보여주는 리스트 박스 생성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2CD67B5-3ED9-B61D-B86C-A67F8CDF74EB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791068-C1CF-504D-5977-5D86FBDDD8BF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234336A-E633-1478-625A-A76A988D2404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A780A31-EE70-8E41-39BE-8765A4C48284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A0BB403-2929-A877-0A41-446F5FB2E8FD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리스트 박스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2255C-0713-7BE5-3B23-D37F33043B63}"/>
              </a:ext>
            </a:extLst>
          </p:cNvPr>
          <p:cNvSpPr txBox="1"/>
          <p:nvPr/>
        </p:nvSpPr>
        <p:spPr>
          <a:xfrm>
            <a:off x="7848600" y="4507137"/>
            <a:ext cx="9763432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백업 리스트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backup_listbox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Listbox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backup_listbox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8493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E4363-192E-0213-4A66-72F102342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A0484A5-655F-64CD-A0AA-0F7D0C88BEB2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343C414-EBAB-5D4C-F88F-AE972951BE26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0A1D69-DFF1-A7FA-82FA-578F5995A49E}"/>
              </a:ext>
            </a:extLst>
          </p:cNvPr>
          <p:cNvSpPr txBox="1"/>
          <p:nvPr/>
        </p:nvSpPr>
        <p:spPr>
          <a:xfrm>
            <a:off x="1331163" y="4457700"/>
            <a:ext cx="8117637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복원할 경로를 직접 입력하거나 선택할 수 있도록 텍스트 필드 구성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폴더 선택 창을 띄우고 선택한 경로를 변수에 저장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6AA4758-6537-C7B8-EC32-7B261C6D28F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17EC3F-B66A-882F-FF81-B908AFC5060F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67BB46E-19C4-1773-AEFA-FAE790757314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A5F49C4-CDB2-5FA7-D346-54F243DF7099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C2DCE48-5236-6CA1-B6F8-7EFB26238FD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경로 선택 위젯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DB64E-CD01-6D49-2E55-3DE41471E6A3}"/>
              </a:ext>
            </a:extLst>
          </p:cNvPr>
          <p:cNvSpPr txBox="1"/>
          <p:nvPr/>
        </p:nvSpPr>
        <p:spPr>
          <a:xfrm>
            <a:off x="7772400" y="5143500"/>
            <a:ext cx="9763432" cy="19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복원 위치 선택용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restore_dir_var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restore_entry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restore_dir_var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restore_entry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select_restore_path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askdirectory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복원할 위치 선택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restore_dir_var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복원 경로 선택됨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0942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9FE9D-A643-1531-EC5E-B60A0DFA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41A95B-F4FE-35E7-FA90-BA24278E205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6C0A298-E751-78B1-4330-D748B0054062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579CEA-3246-8EBD-7252-94784DE2F02D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작업 결과 메시지를 표시하는 라벨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C24B04F-E370-B23A-2917-1F8CECDCE4E1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39EE0E0-E910-1663-5A60-2A8E424B27FF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7C0B158-2528-AD7C-5FAC-C4AB741209C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819D1C5C-0978-28BA-6285-3B22B4EBBE5B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E97C75D-ADB9-2EE2-9F6D-7421D3BBD86B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결과 메시지 출력 라벨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EC5F6-F547-1C33-13FC-766DC70120A6}"/>
              </a:ext>
            </a:extLst>
          </p:cNvPr>
          <p:cNvSpPr txBox="1"/>
          <p:nvPr/>
        </p:nvSpPr>
        <p:spPr>
          <a:xfrm>
            <a:off x="7100340" y="4457700"/>
            <a:ext cx="9763432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488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94171-B6CE-862E-5FD1-8BD084A0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66BDB07-4CC2-BFD2-A757-A940FAB327AF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DA0746-A9AA-B69F-A8D2-9F3D85188698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1E526D-057A-457B-04FA-B03AC2BC1DAB}"/>
              </a:ext>
            </a:extLst>
          </p:cNvPr>
          <p:cNvSpPr txBox="1"/>
          <p:nvPr/>
        </p:nvSpPr>
        <p:spPr>
          <a:xfrm>
            <a:off x="1331163" y="4457700"/>
            <a:ext cx="88034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디스크에 존재하는 사용자 정의 백업 파일 목록을 불러와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Listbox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표시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5D04CD8-3A8C-71D5-1D71-7EBF7D61CCE0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03EA59F-8DEB-376E-3EFC-AC4DA3B48C72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22EBE46-895A-7582-C9BF-4DF11B226623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E5BD533-4255-4CFB-466B-E83AB39D7589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AEC7F60-BDEC-A717-0073-A5A919A1E6E7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목록 갱신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8D786-1396-6408-C35B-9139267FBE81}"/>
              </a:ext>
            </a:extLst>
          </p:cNvPr>
          <p:cNvSpPr txBox="1"/>
          <p:nvPr/>
        </p:nvSpPr>
        <p:spPr>
          <a:xfrm>
            <a:off x="8305800" y="5179142"/>
            <a:ext cx="9763432" cy="1182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backup_listbox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list_custom_backups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backup_listbox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백업 목록 갱신됨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5046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3F057-D738-34CA-9139-68D0BB80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E40B568-0482-A923-5F67-D64CADC40C31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6683A9-3BBF-598B-9DD5-FCB8B542E93A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7B68D1-F35B-5FF8-138D-3DE21FB2DEDF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선택한 파일을 압축하여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custom_backups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폴더에 저장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디렉토리를 압축하여 백업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4436098-10C9-6722-A642-7D3A5409C28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EE93D8-7252-08A2-F123-DA49D9937FD8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B51A08-E70F-EB0F-9F00-A07DD0CD1208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D52FB96D-750D-E1C9-D382-D15AD5B5F835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CBCBE09-A666-1F35-92C3-423708D1B02E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7.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</a:t>
            </a:r>
            <a:r>
              <a:rPr lang="ko-KR" altLang="en-US" sz="2700" dirty="0" err="1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핸들러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파일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/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디렉토리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69AC9-A682-9BCA-4E6B-2FC07484D1AC}"/>
              </a:ext>
            </a:extLst>
          </p:cNvPr>
          <p:cNvSpPr txBox="1"/>
          <p:nvPr/>
        </p:nvSpPr>
        <p:spPr>
          <a:xfrm>
            <a:off x="9144000" y="4138994"/>
            <a:ext cx="976343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handle_custom_backup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custom_backup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refresh_list</a:t>
            </a:r>
            <a:r>
              <a:rPr lang="en-US" altLang="ko-KR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AF83E-0EDF-7401-1694-A72698E3F52F}"/>
              </a:ext>
            </a:extLst>
          </p:cNvPr>
          <p:cNvSpPr txBox="1"/>
          <p:nvPr/>
        </p:nvSpPr>
        <p:spPr>
          <a:xfrm>
            <a:off x="9144000" y="5928488"/>
            <a:ext cx="976343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handle_custom_directory_backup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custom_directory_backup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8250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F1835A-B031-9493-BC44-30E2598A3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853B54C-613D-A202-A82C-6CFEE2C0363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76696A-9EDF-5E79-7BE7-DC1C91DA1268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B7B81B-CCE3-4985-C629-ACF03B2C26A5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선택된 백업 파일을 지정한 위치로 복원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88C094D-463B-81A0-3FEF-6D0D1D94203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4561CB7-18A7-BCEC-258B-9F72C8AC8D2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B324B28-52A6-2725-41EA-F4D39A74FDA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5716C0D9-8945-AA39-1ADB-BC4B26A37275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4C616E7-1DAE-B5C6-4993-4AAA31D4683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8.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기능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E45D49-6568-2816-F2F0-C2416DC3065B}"/>
              </a:ext>
            </a:extLst>
          </p:cNvPr>
          <p:cNvSpPr txBox="1"/>
          <p:nvPr/>
        </p:nvSpPr>
        <p:spPr>
          <a:xfrm>
            <a:off x="7525657" y="4123346"/>
            <a:ext cx="976343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restore_custom_backup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복원 성공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❌복원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dest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700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4179B-3E47-8DF3-76BD-B75D3575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C2C2E4-AF75-E233-65CE-DE7FF441E7E3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267CDBB-C63D-361E-A73B-66A25B177582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7E7D2A-8E22-80EA-05F2-82CA673030DA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선택된 백업 파일을 삭제 후 리스트 갱신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CE3D88C-C21D-3291-D8A2-3B4F0EB2224C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19FB33C-4F71-DB8A-A5AB-A3CB2EDE5A8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EA41700-A67D-B8E2-A821-727B16E743C7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380E8B3-601C-502D-FF68-047E498F054F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5278AF0-B31B-26C8-8FB4-7345CBACD1A9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9.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삭제 기능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A8DE5-D133-53CC-FE49-BB75BFB67E00}"/>
              </a:ext>
            </a:extLst>
          </p:cNvPr>
          <p:cNvSpPr txBox="1"/>
          <p:nvPr/>
        </p:nvSpPr>
        <p:spPr>
          <a:xfrm>
            <a:off x="8077200" y="4362873"/>
            <a:ext cx="9763432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handle_delete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delete_custom_backup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삭제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삭제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186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041888" y="1162050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970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69146"/>
            <a:ext cx="7361448" cy="3416002"/>
            <a:chOff x="0" y="0"/>
            <a:chExt cx="2096120" cy="972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88606" y="2569146"/>
            <a:ext cx="7361448" cy="3416002"/>
            <a:chOff x="0" y="0"/>
            <a:chExt cx="2096120" cy="972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9970" y="301579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CPU 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76" y="3013516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I/O 최적화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3876" y="3983537"/>
            <a:ext cx="6391096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CPU의 우선순위를 조정하고 CPU governor 설정을 합니다. 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CPU의 우선순위를 조정하면 중요한 프로세스가 CPU 자원을 더 빨리 배정받고 CPU governor 설정을 하면 실시간 응답 속도가 높아집니다.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4578" y="3807325"/>
            <a:ext cx="6469503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디스크의 I/O 스케줄러 설정과 Read_ahead 설정을 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디스크의 I/O 스케줄러 설정은 다양한 옵션이 있고 deadline의 경우 지연시간 예측 옵션으로 서버에 적합합니다. Read_ahead 설정은 Read_ahead 버퍼 사이즈를 설정하여 디스크 읽기 성능 향상에 기여합니다.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6308998"/>
            <a:ext cx="7361448" cy="3416002"/>
            <a:chOff x="0" y="0"/>
            <a:chExt cx="2096120" cy="9726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88606" y="6308998"/>
            <a:ext cx="7361448" cy="3416002"/>
            <a:chOff x="0" y="0"/>
            <a:chExt cx="2096120" cy="9726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49970" y="675565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메모리 최적화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09876" y="659130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서비스 최적화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4841" y="7661399"/>
            <a:ext cx="6289167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swappiness 조정과 drop_cache 비우기를 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스와핑 빈도 10으로 설정 시 스왑 사용을 최대한 억제하며 RAM 중심 운용(빠름)을 합니다. drop_cache는 파일 시스템 캐시를 강제로 비워주는 역할을 합니다.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15669" y="7319328"/>
            <a:ext cx="6187237" cy="249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</a:t>
            </a: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눅스에서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잘 사용하지 않는 서비스(예: 프린트)를 비활성화  하고 즉시 종료합니다. 이로 인한 </a:t>
            </a: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부하를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제거합니다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l">
              <a:lnSpc>
                <a:spcPts val="2799"/>
              </a:lnSpc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좀비 프로세스를 확인합니다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>
              <a:lnSpc>
                <a:spcPts val="2799"/>
              </a:lnSpc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프로세스를 무조건 종료 시 해당 프로세스가 현재 중요한 작업을 수행 중이거나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서비스와 연관되어 있을 때 시스템 전체에 영향을 줄 수 있음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799"/>
              </a:lnSpc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8C9B4-12E0-8612-9705-1D3FF6F5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A7DDFEE-A5B6-D5DE-5A71-489DC3C7DEE4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CF3975-86B8-029F-AAC7-2056B88DAF26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54F7096-59F6-632F-AE11-BFFCE6BA2283}"/>
              </a:ext>
            </a:extLst>
          </p:cNvPr>
          <p:cNvSpPr txBox="1"/>
          <p:nvPr/>
        </p:nvSpPr>
        <p:spPr>
          <a:xfrm>
            <a:off x="1331163" y="4457700"/>
            <a:ext cx="8117637" cy="177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현재 시스템 상태를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Timeshift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스냅샷 생성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Timeshift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스냅샷 목록을 별도 창에 보여줌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Timeshift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스냅샷 복원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삭제는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권장하며 안내 메시지만 표시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5A68D78-270D-1275-E1E1-B90FE10C6F62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8E209F-C6FA-141D-E659-781C0B973BB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CE59D01-D1D9-B749-B9A3-1B671FE61BC9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27572EE-8C14-A53D-2197-7776B887EF06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053C25D-0EFF-7C7B-5EE0-54F39DD98F79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10. Timeshift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스냅샷 기능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0C1C1-3977-9B91-A402-B3AB9312ED21}"/>
              </a:ext>
            </a:extLst>
          </p:cNvPr>
          <p:cNvSpPr txBox="1"/>
          <p:nvPr/>
        </p:nvSpPr>
        <p:spPr>
          <a:xfrm>
            <a:off x="8915400" y="4457700"/>
            <a:ext cx="9763432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handle_snapshot_create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create_timeshift_snapshot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list_timeshift_snapshots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목록 출력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"Timeshift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목록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restore_timeshift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handle_snapshot_delete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delete_timeshift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6267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94C6E-CEC4-1AF9-C5DC-1D35F46F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7C313B7-67FC-898E-7F81-DDD4142D45D0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A05060E-91F1-08AB-65A1-2C3035AEFA82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AB255E9-AEF7-E592-BC50-E1AC0A502992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각 기능을 수행하는 버튼을 추가합니다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C4AE4C2-4108-FAD7-DB48-66519CE561A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5D972A-EF71-5D9B-90D8-8F70FE3DD4D3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1FB5785-C42C-D6FE-9E92-FAC838189245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A163930-F524-2A2A-3CBD-9C3B7925488C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64840FE-D4C1-9A86-17EA-561DF8B2D60E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11.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버튼 등록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FD98A-7A88-5819-B65C-63753F09233D}"/>
              </a:ext>
            </a:extLst>
          </p:cNvPr>
          <p:cNvSpPr txBox="1"/>
          <p:nvPr/>
        </p:nvSpPr>
        <p:spPr>
          <a:xfrm>
            <a:off x="7924800" y="4240345"/>
            <a:ext cx="9763432" cy="495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버튼들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백업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handle_custom_backup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디렉토리 백업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handle_custom_directory_backup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복원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handle_delete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──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스냅샷 영역 ──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"Timeshift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기능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"Arial"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생성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handle_snapshot_create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목록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복원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(CLI)"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스냅샷 삭제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(CLI)"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handle_snapshot_delete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799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3D2D3-5B69-3A38-04A3-2669E778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FD714D7-F369-7608-332E-2C2496623B2D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7AC9000-964C-7D79-3711-42F409F35052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51A5EE-2C56-C48C-9BB6-8F4408125928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초기 진입 시 백업 목록을 불러오고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완성된 프레임을 반환합니다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3ACB63-B78A-F486-D63C-51E578E9FB0A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F1F9853-02DD-AEF5-8CBC-DC5EB78ED060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0C06D55-DB0E-C868-E639-874CD7ECC80B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ADE593F-9DBF-5EC8-1C29-9D8C2A0388F2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94A5B79-DA61-D852-FBCE-A14D9703D859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12.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기본 초기화 및 반환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B1611-5A6C-CB6C-1A83-EE993842FF77}"/>
              </a:ext>
            </a:extLst>
          </p:cNvPr>
          <p:cNvSpPr txBox="1"/>
          <p:nvPr/>
        </p:nvSpPr>
        <p:spPr>
          <a:xfrm>
            <a:off x="9448800" y="4560549"/>
            <a:ext cx="9763432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refresh_list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59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9E918-53AD-71A1-30CB-B15F0CE7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B23B34-E6C3-FBBA-592C-9E077154940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2F9104-AAB3-5C1A-5119-9DCF18852569}"/>
              </a:ext>
            </a:extLst>
          </p:cNvPr>
          <p:cNvSpPr txBox="1"/>
          <p:nvPr/>
        </p:nvSpPr>
        <p:spPr>
          <a:xfrm>
            <a:off x="672270" y="6108518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Settings_tab.py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4DA1B947-D77B-3B2D-A8C4-08786E4ABF22}"/>
              </a:ext>
            </a:extLst>
          </p:cNvPr>
          <p:cNvGrpSpPr/>
          <p:nvPr/>
        </p:nvGrpSpPr>
        <p:grpSpPr>
          <a:xfrm rot="-10800000">
            <a:off x="5744491" y="-1393032"/>
            <a:ext cx="16944604" cy="8271170"/>
            <a:chOff x="500984" y="1080230"/>
            <a:chExt cx="12132293" cy="6125851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4D95990B-C7D6-A9C9-3E47-9C6FC7E1FDD1}"/>
                </a:ext>
              </a:extLst>
            </p:cNvPr>
            <p:cNvGrpSpPr/>
            <p:nvPr/>
          </p:nvGrpSpPr>
          <p:grpSpPr>
            <a:xfrm rot="2429526">
              <a:off x="1119273" y="1080230"/>
              <a:ext cx="11514004" cy="4307525"/>
              <a:chOff x="-76429" y="-545818"/>
              <a:chExt cx="2497798" cy="934456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45785230-D6EF-BFF2-3A22-5463D2B5604B}"/>
                  </a:ext>
                </a:extLst>
              </p:cNvPr>
              <p:cNvSpPr/>
              <p:nvPr/>
            </p:nvSpPr>
            <p:spPr>
              <a:xfrm>
                <a:off x="-76429" y="-545818"/>
                <a:ext cx="2497798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09AB7C58-5D2A-495E-94AF-0EF664C36EB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CCC09E28-21F3-1922-7639-E13AAE3EFAAE}"/>
                </a:ext>
              </a:extLst>
            </p:cNvPr>
            <p:cNvGrpSpPr/>
            <p:nvPr/>
          </p:nvGrpSpPr>
          <p:grpSpPr>
            <a:xfrm rot="2429526">
              <a:off x="500984" y="1373390"/>
              <a:ext cx="11630053" cy="5832691"/>
              <a:chOff x="0" y="-1167565"/>
              <a:chExt cx="2522973" cy="1265320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4CC62D91-6F0E-5AFC-C939-D474987655E4}"/>
                  </a:ext>
                </a:extLst>
              </p:cNvPr>
              <p:cNvSpPr/>
              <p:nvPr/>
            </p:nvSpPr>
            <p:spPr>
              <a:xfrm>
                <a:off x="563263" y="-1167565"/>
                <a:ext cx="1959710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B450DDA9-3B9A-135C-4245-8D8E654FBCD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3EB3A26C-642E-2CBD-DC18-D081C691F95D}"/>
                </a:ext>
              </a:extLst>
            </p:cNvPr>
            <p:cNvGrpSpPr/>
            <p:nvPr/>
          </p:nvGrpSpPr>
          <p:grpSpPr>
            <a:xfrm rot="2429526">
              <a:off x="1280584" y="1922287"/>
              <a:ext cx="10765908" cy="4443497"/>
              <a:chOff x="-68562" y="-582957"/>
              <a:chExt cx="2335510" cy="963952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0CAFB18A-5CA8-EA17-7470-7A34F75E2E25}"/>
                  </a:ext>
                </a:extLst>
              </p:cNvPr>
              <p:cNvSpPr/>
              <p:nvPr/>
            </p:nvSpPr>
            <p:spPr>
              <a:xfrm>
                <a:off x="-68562" y="-582957"/>
                <a:ext cx="2335510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994279CA-D156-4AAE-AE19-96CCB4CC932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2" name="Group 29">
              <a:extLst>
                <a:ext uri="{FF2B5EF4-FFF2-40B4-BE49-F238E27FC236}">
                  <a16:creationId xmlns:a16="http://schemas.microsoft.com/office/drawing/2014/main" id="{2882585E-EAFC-2B77-7BA1-72A15DD9703A}"/>
                </a:ext>
              </a:extLst>
            </p:cNvPr>
            <p:cNvGrpSpPr/>
            <p:nvPr/>
          </p:nvGrpSpPr>
          <p:grpSpPr>
            <a:xfrm rot="2429526">
              <a:off x="1304744" y="3331812"/>
              <a:ext cx="9482471" cy="2320916"/>
              <a:chOff x="0" y="-469956"/>
              <a:chExt cx="2057086" cy="503496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5C8D407D-B3FE-0C67-0ED1-F41725EDA0AC}"/>
                  </a:ext>
                </a:extLst>
              </p:cNvPr>
              <p:cNvSpPr/>
              <p:nvPr/>
            </p:nvSpPr>
            <p:spPr>
              <a:xfrm>
                <a:off x="17815" y="-469956"/>
                <a:ext cx="1964215" cy="74369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31">
                <a:extLst>
                  <a:ext uri="{FF2B5EF4-FFF2-40B4-BE49-F238E27FC236}">
                    <a16:creationId xmlns:a16="http://schemas.microsoft.com/office/drawing/2014/main" id="{61386AEA-9757-E708-6B74-FA9278F226C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5446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852CF-13C9-C642-BA55-4F234C49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D27C3B5-2D1D-B3E8-1396-447378543A7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5B1F3AD-BB90-6427-DBE4-BA2C850DDDC5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95CD425-EFB9-26B0-921F-88058C1018B9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경로 설정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주기 설정을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처리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optimizer_settings.json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설정 저장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AEE6EAA-CAAF-F7FC-A215-681F53809511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2B81E8-4DD4-14E1-EFBD-2899BCB07F5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58A8527-7679-68C6-72A0-A6BEB4AC8A1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DCF0A674-0E79-B9ED-97D8-36D661BE6421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2C625E7-8DA0-AC97-EB87-141DC82702B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A9BF024-A644-A164-920A-43BB1D10F13B}"/>
              </a:ext>
            </a:extLst>
          </p:cNvPr>
          <p:cNvSpPr txBox="1"/>
          <p:nvPr/>
        </p:nvSpPr>
        <p:spPr>
          <a:xfrm>
            <a:off x="1331163" y="7108590"/>
            <a:ext cx="8117637" cy="177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load_restore_config():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불러오기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save_restore_config():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저장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입력을 바탕으로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backup_location, backup_interval_hours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등을 설정하고 저장 버튼을 통해 반영 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 설정 재설치 버튼으로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config_builder.py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실행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0F8CD5B8-2529-E75F-A877-80A9378CE702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363CA85-A355-28FD-E2C4-09B4CBECEC2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66FBC726-28A5-BF77-1A8F-82A98BD27FF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DF220DF2-8A63-88F8-69ED-2CEB0FAAE085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17C7B60D-6BC2-EE1E-FFFE-3DE45D3190E4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FAB38-7B35-D4F6-55A9-69AD764D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174" y="2920794"/>
            <a:ext cx="6718446" cy="47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26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01F5F-C6F5-31D2-DC10-ED8F79A1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52219E7-73D1-DDC6-0542-D9ACE66A87EF}"/>
              </a:ext>
            </a:extLst>
          </p:cNvPr>
          <p:cNvSpPr txBox="1"/>
          <p:nvPr/>
        </p:nvSpPr>
        <p:spPr>
          <a:xfrm>
            <a:off x="3438722" y="342109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모듈 및 설정 경로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3AF76A-F71F-1867-6030-2E5FBD940B4E}"/>
              </a:ext>
            </a:extLst>
          </p:cNvPr>
          <p:cNvSpPr txBox="1"/>
          <p:nvPr/>
        </p:nvSpPr>
        <p:spPr>
          <a:xfrm>
            <a:off x="3438722" y="450414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파일 읽기 함수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0392B63-6006-8EC2-B725-45180A549793}"/>
              </a:ext>
            </a:extLst>
          </p:cNvPr>
          <p:cNvSpPr txBox="1"/>
          <p:nvPr/>
        </p:nvSpPr>
        <p:spPr>
          <a:xfrm>
            <a:off x="3438722" y="5585666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파일 저장 함수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A4F8890-0E41-517B-A776-6DFA16FCF9B1}"/>
              </a:ext>
            </a:extLst>
          </p:cNvPr>
          <p:cNvSpPr txBox="1"/>
          <p:nvPr/>
        </p:nvSpPr>
        <p:spPr>
          <a:xfrm>
            <a:off x="3438722" y="6667185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탭 생성 함수 시작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9B536-4A91-9012-A22B-BD55FFB2A0EF}"/>
              </a:ext>
            </a:extLst>
          </p:cNvPr>
          <p:cNvSpPr txBox="1"/>
          <p:nvPr/>
        </p:nvSpPr>
        <p:spPr>
          <a:xfrm>
            <a:off x="3438722" y="774229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자동 백업 활성화 체크박스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E170307-2E8F-F2B3-83B8-40F15A4CD79B}"/>
              </a:ext>
            </a:extLst>
          </p:cNvPr>
          <p:cNvSpPr txBox="1"/>
          <p:nvPr/>
        </p:nvSpPr>
        <p:spPr>
          <a:xfrm>
            <a:off x="10484935" y="344828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경로 설정</a:t>
            </a:r>
            <a:endParaRPr lang="en-US" altLang="ko-KR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55473D-1383-0C51-AA61-202FD37CAFA0}"/>
              </a:ext>
            </a:extLst>
          </p:cNvPr>
          <p:cNvSpPr txBox="1"/>
          <p:nvPr/>
        </p:nvSpPr>
        <p:spPr>
          <a:xfrm>
            <a:off x="10484935" y="4529800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주기 설정</a:t>
            </a: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시간 단위</a:t>
            </a: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4A8BF0F-330D-144A-A47B-F2E2FE88D28A}"/>
              </a:ext>
            </a:extLst>
          </p:cNvPr>
          <p:cNvSpPr txBox="1"/>
          <p:nvPr/>
        </p:nvSpPr>
        <p:spPr>
          <a:xfrm>
            <a:off x="1799096" y="1727113"/>
            <a:ext cx="932610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 </a:t>
            </a:r>
            <a:r>
              <a:rPr lang="ko-KR" altLang="en-US" sz="6004" spc="96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목차</a:t>
            </a:r>
            <a:endParaRPr lang="en-US" sz="6004" spc="96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B4170C2-0D22-E7F4-0FC3-B818C032A952}"/>
              </a:ext>
            </a:extLst>
          </p:cNvPr>
          <p:cNvSpPr txBox="1"/>
          <p:nvPr/>
        </p:nvSpPr>
        <p:spPr>
          <a:xfrm>
            <a:off x="2345437" y="3427122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1192B74-6DBF-5DEC-A625-88616A9B66FE}"/>
              </a:ext>
            </a:extLst>
          </p:cNvPr>
          <p:cNvSpPr txBox="1"/>
          <p:nvPr/>
        </p:nvSpPr>
        <p:spPr>
          <a:xfrm>
            <a:off x="2345437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416A4A2-1273-A7C0-1DCB-623340E88011}"/>
              </a:ext>
            </a:extLst>
          </p:cNvPr>
          <p:cNvSpPr txBox="1"/>
          <p:nvPr/>
        </p:nvSpPr>
        <p:spPr>
          <a:xfrm>
            <a:off x="2345437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1163800-99D6-9DD6-6091-DB2B854B6172}"/>
              </a:ext>
            </a:extLst>
          </p:cNvPr>
          <p:cNvSpPr txBox="1"/>
          <p:nvPr/>
        </p:nvSpPr>
        <p:spPr>
          <a:xfrm>
            <a:off x="2345437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9116819-15C4-D431-1146-239E80179268}"/>
              </a:ext>
            </a:extLst>
          </p:cNvPr>
          <p:cNvSpPr txBox="1"/>
          <p:nvPr/>
        </p:nvSpPr>
        <p:spPr>
          <a:xfrm>
            <a:off x="2345437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CD7C579-CA01-1AB0-61DD-68D320BA8117}"/>
              </a:ext>
            </a:extLst>
          </p:cNvPr>
          <p:cNvSpPr txBox="1"/>
          <p:nvPr/>
        </p:nvSpPr>
        <p:spPr>
          <a:xfrm>
            <a:off x="9391650" y="3428658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9E5BFD8-CEF8-E5C5-4B3C-9AB551B32631}"/>
              </a:ext>
            </a:extLst>
          </p:cNvPr>
          <p:cNvSpPr txBox="1"/>
          <p:nvPr/>
        </p:nvSpPr>
        <p:spPr>
          <a:xfrm>
            <a:off x="9391650" y="4503765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E4117AC-0EAE-633E-22A0-74DB8D3785F4}"/>
              </a:ext>
            </a:extLst>
          </p:cNvPr>
          <p:cNvSpPr txBox="1"/>
          <p:nvPr/>
        </p:nvSpPr>
        <p:spPr>
          <a:xfrm>
            <a:off x="10484935" y="5598493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저장 함수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8954F64-9692-4ABA-23E4-793F621AE20E}"/>
              </a:ext>
            </a:extLst>
          </p:cNvPr>
          <p:cNvSpPr txBox="1"/>
          <p:nvPr/>
        </p:nvSpPr>
        <p:spPr>
          <a:xfrm>
            <a:off x="10484935" y="6680012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기본 설정 설치 버튼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7571143-3BFB-1518-4E2D-39CFD37434BE}"/>
              </a:ext>
            </a:extLst>
          </p:cNvPr>
          <p:cNvSpPr txBox="1"/>
          <p:nvPr/>
        </p:nvSpPr>
        <p:spPr>
          <a:xfrm>
            <a:off x="9391650" y="5578871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08.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6CAB3F1-5443-6F00-9DD8-EA498D738C67}"/>
              </a:ext>
            </a:extLst>
          </p:cNvPr>
          <p:cNvSpPr txBox="1"/>
          <p:nvPr/>
        </p:nvSpPr>
        <p:spPr>
          <a:xfrm>
            <a:off x="9391650" y="6653977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09.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A574EEA-0D79-4664-212B-2AF56542D974}"/>
              </a:ext>
            </a:extLst>
          </p:cNvPr>
          <p:cNvSpPr txBox="1"/>
          <p:nvPr/>
        </p:nvSpPr>
        <p:spPr>
          <a:xfrm>
            <a:off x="10484935" y="7755119"/>
            <a:ext cx="5508398" cy="61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altLang="ko-KR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Timeshift </a:t>
            </a:r>
            <a:r>
              <a:rPr lang="ko-KR" altLang="en-US" sz="32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스냅샷 기능</a:t>
            </a:r>
            <a:endParaRPr lang="en-US" sz="32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9341794-F046-0422-7E45-1DC8DC272C0E}"/>
              </a:ext>
            </a:extLst>
          </p:cNvPr>
          <p:cNvSpPr txBox="1"/>
          <p:nvPr/>
        </p:nvSpPr>
        <p:spPr>
          <a:xfrm>
            <a:off x="9391650" y="7729083"/>
            <a:ext cx="84654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4275305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2A463-8D2D-EB81-517A-E7084F86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5CA6B6-8C1C-6F68-949B-AE3E61E200B2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47CCF6F-B16A-98FB-2C88-4F23D0EABC1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8787E0C-821F-1D8C-A153-891A93C1005B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CONFIG_PATH: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 경로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filedialog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경로 선택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subprocess: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외부 파이썬 파일 실행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(ex. config_builder.py)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1A5169A-426D-43B7-C2B6-383D607993A8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1267A0-58BB-519F-ECC6-B5BF8F5EF90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189B392-28C4-9E90-AE0D-1E81353D98C4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135B7A3-2657-0F75-F077-DB28DDD9BFED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DBF46F7-C6BA-8777-AF2E-DDDB8F8804B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모듈 및 설정 경로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5898F-BAFC-7602-26E8-7ED1F51991F0}"/>
              </a:ext>
            </a:extLst>
          </p:cNvPr>
          <p:cNvSpPr txBox="1"/>
          <p:nvPr/>
        </p:nvSpPr>
        <p:spPr>
          <a:xfrm>
            <a:off x="8763000" y="4454013"/>
            <a:ext cx="976343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tkinter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CONFIG_PATH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"config/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optimizer_settings.json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6924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F4DBE7-FB9C-C376-260F-C31301E7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C59B368-FB0B-8967-33C9-66F875ED2EA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653BC25-04C4-6A24-3C5D-B6D66164FA8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B85F0CA-E0E3-65C5-22EE-0752BEA7C7D4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부분만 가져옴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파일이 없으면 빈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딕셔너리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반환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C4D0E61-2307-0229-F58E-F5483DCAA16B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4B9C596-A4A3-01D7-4DAE-83EE57A3BB80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DB477BB-EB18-7BA3-E053-76E669F4D2FB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170539C-E4F6-EF99-146A-23D3EF2D1673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6EE2539-F317-0811-CBE2-DF28391E2786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파일 읽기 함수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AF111-9A8F-DE8B-A987-D0C9315C0630}"/>
              </a:ext>
            </a:extLst>
          </p:cNvPr>
          <p:cNvSpPr txBox="1"/>
          <p:nvPr/>
        </p:nvSpPr>
        <p:spPr>
          <a:xfrm>
            <a:off x="8686800" y="4457700"/>
            <a:ext cx="976343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load_restore_config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CONFIG_PATH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CONFIG_PATH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007040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5A756-FD89-BD24-E8F0-D12CA64A0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ED00205-2F20-11DC-3BEB-FF0EF630CD42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4EC3281-ACDC-313B-D029-18CBFDA918DC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642965-F00D-6043-4EF1-EC5FA12D26D1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설정 파일을 불러와 수정하거나 없으면 새로 생성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실패 시 에러 메시지 출력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187FF8D-6E23-742B-41CB-493D4BA216FD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D9A91E9-D45E-4C72-1A17-FB03905B900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930F0D7-F667-49E1-4E5F-CE9CBA230E2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8B68B23-8CEA-B48C-892F-FDB9BFC6735C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7ADD406-4CC4-73B4-EE43-E42BE7F4B727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파일 저장 함수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D47A7-8299-034A-35F3-3E9143CBA849}"/>
              </a:ext>
            </a:extLst>
          </p:cNvPr>
          <p:cNvSpPr txBox="1"/>
          <p:nvPr/>
        </p:nvSpPr>
        <p:spPr>
          <a:xfrm>
            <a:off x="7772400" y="4457700"/>
            <a:ext cx="9763432" cy="262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save_restore_config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CONFIG_PATH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CONFIG_PATH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CONFIG_PATH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저장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 저장 중 오류 발생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893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B5941-48EB-733C-EEFC-FC61A87B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0A5B086-C64B-8B90-E3CE-9C2E4A81DFC9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E993DFF-1DF0-2A42-7E60-0FBFE84D20C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E1960-89CA-B494-8CAE-3F1CB3F271F7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Frame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설정값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로드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03F3590-E0C4-54FB-D26B-0E884CF6E7C7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83DCA6-CD29-C122-4482-8F69DC5FD5D1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EEAFF71-E657-45EC-4D1F-A4903F017955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5C27FAF-91AC-97C8-E07E-1847FE8D1AB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C37910F-597C-BB0D-3934-1DDB0A38DA0E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탭 생성 함수 시작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EF36A-8A8E-3548-2BAB-828E46FC6AE3}"/>
              </a:ext>
            </a:extLst>
          </p:cNvPr>
          <p:cNvSpPr txBox="1"/>
          <p:nvPr/>
        </p:nvSpPr>
        <p:spPr>
          <a:xfrm>
            <a:off x="9144000" y="4359844"/>
            <a:ext cx="9763432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create_settings_tab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notebook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load_restore_config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9042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041888" y="1162050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970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69146"/>
            <a:ext cx="7361448" cy="3416002"/>
            <a:chOff x="0" y="0"/>
            <a:chExt cx="2096120" cy="972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88606" y="2569146"/>
            <a:ext cx="7361448" cy="3416002"/>
            <a:chOff x="0" y="0"/>
            <a:chExt cx="2096120" cy="972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9970" y="301579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보안 설정 강화(UFW)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76" y="3013516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보안 설정 강화(SSH)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5805" y="3986461"/>
            <a:ext cx="6187237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UFW를 활성화하고 특정 포트를 차단합니다. 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리눅스의 방화벽인 UFW를 활성화하여 외부의 위험에 대비합니다. 위험할 수 있는 포트를 설정에 넣어 차단합니다.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5711" y="3986461"/>
            <a:ext cx="6187237" cy="141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sshd_config에서 설정을 수정하고 재시작합니다.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보안을 위한 설정을 합니다.(최대 실패 횟수 조절, 다른 사람이 로그인하지 못하도록 방지)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SSH 설정 적용을 위해 SSH데몬을 재시작합니다.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6308998"/>
            <a:ext cx="7361448" cy="3416002"/>
            <a:chOff x="0" y="0"/>
            <a:chExt cx="2096120" cy="9726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9970" y="675565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디스크 최적화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5805" y="7726313"/>
            <a:ext cx="6187237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ext4 파일 시스템 조각 모음을 하고 비어 있는 파일과 디렉토리를 찾아 삭제합니다.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배치 최적화로 I/O의 성능을 향상시킵니다.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70159-DC22-01BE-7B00-4DB8D210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7ED078-4719-6351-2636-D5A0BA61B33C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F312AC6-02A7-288A-D19B-2AE508029EF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507F2F-7809-40FF-E8D0-358D50AC0B44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사용 여부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토글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57F5D5A-98C4-B7C8-D6E0-AB1A11388222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540FE3B-BC9F-A8CA-A2CB-82C37DA339D4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A4E9C2B-BAD0-AAD0-A972-4064110D5E4A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2EC07AF-ABCE-3BD3-00B2-81AFCB7BC887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92B092E-9B35-4673-F322-2CF6CBFA585E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5.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자동 백업 활성화 체크박스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AC3F-B703-C822-7CC7-4A35637E28F3}"/>
              </a:ext>
            </a:extLst>
          </p:cNvPr>
          <p:cNvSpPr txBox="1"/>
          <p:nvPr/>
        </p:nvSpPr>
        <p:spPr>
          <a:xfrm>
            <a:off x="6915150" y="4457700"/>
            <a:ext cx="11357610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백업 설정 체크박스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auto_backup_var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auto_backup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Checkbutton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자동 백업 활성화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auto_backup_var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491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51F3A-1961-CC26-CE04-E6193694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D2822A0-109B-E972-DCCB-48562FDCC8A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4E9F8FD-A6E5-F787-ED6E-7714C9E424D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161F9F9-7F00-57F6-6165-DD87021BC26C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백업 디렉토리 설정용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Entry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위젯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3611296-C3B3-E165-3557-BFEDABD96841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681E56-EE62-6EDA-2653-17E76554E1B4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72B4D8-5E14-D18C-C1A8-09199EBB04F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BF50F23-F39B-1280-DF8F-AD6DA2CF5E02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7923E62-B4A7-61D5-C0B0-1F7AF20D2AA6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경로 설정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8E5CA-BF83-6E98-9767-E83C79128405}"/>
              </a:ext>
            </a:extLst>
          </p:cNvPr>
          <p:cNvSpPr txBox="1"/>
          <p:nvPr/>
        </p:nvSpPr>
        <p:spPr>
          <a:xfrm>
            <a:off x="3200400" y="6121832"/>
            <a:ext cx="14478000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백업 경로 설정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백업 경로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backup_path_var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backup_location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"backups"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entry_path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backup_path_var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entry_path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06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21D9A-3101-F524-9116-F9367612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648F0F-3C13-219A-C3C3-8E1263F34FF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406FDF6-DC80-5E1B-6A7A-A06969D45152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6852BED-E1C6-EF10-A0E8-02715BE942AE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버튼을 클릭하여 폴더 선택 가능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E487CC9-A91C-2E8C-C465-0921A2EF4694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C88298-23E2-0CAE-A31D-D7AAE2EF3B46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13A47B2-25E7-E2BE-E838-6333E9CD7FCA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D921B9C0-80AF-A938-3B6C-6E004515343C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4A8B396-5E65-BDA1-3637-DBAFF09CA90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6.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경로 설정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BAA01-F230-30EB-99A5-7C86BD256EC6}"/>
              </a:ext>
            </a:extLst>
          </p:cNvPr>
          <p:cNvSpPr txBox="1"/>
          <p:nvPr/>
        </p:nvSpPr>
        <p:spPr>
          <a:xfrm>
            <a:off x="4631293" y="5516363"/>
            <a:ext cx="144780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choose_backup_path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filedialog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askdirectory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백업 경로 선택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backup_path_var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경로 선택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choose_backup_path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65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36C7F-E979-5B3D-34DA-88AC26A5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D8DF1A1-0FB2-4F7A-C337-41C5E28C0C89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8A6DD04-4C48-295D-D039-5D3827697538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8F6263-48E1-4ED7-0F8B-84FAD76DF477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간격 설정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 기준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2CD4809-C72D-B0BE-0B04-E9E03FC1A1F3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342D34-5CA9-A13A-97A6-BAC6E29DE694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5B26AD9-6F6C-21B9-91EC-C1AE21464EE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E674F74-5E3E-0DF9-7746-95035705DC3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22DBC95-7101-A9B1-F54A-B4FAA8C6C5E8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7.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주기 설정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시간 단위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6E23A-4C00-D88F-BB11-BEE0BF005113}"/>
              </a:ext>
            </a:extLst>
          </p:cNvPr>
          <p:cNvSpPr txBox="1"/>
          <p:nvPr/>
        </p:nvSpPr>
        <p:spPr>
          <a:xfrm>
            <a:off x="6172200" y="5084399"/>
            <a:ext cx="9761220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백업 주기 설정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시간 단위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자동 백업 주기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시간 단위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):"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backup_interval_var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backup_interval_hours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textvariable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backup_interval_var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341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D8017-EE60-6D56-AC06-5ACC1D70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3D20E0F-89AD-6CE3-7F23-A12C112220AD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7D465EE-C40B-DAA5-3B82-4003BFFFE96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8EB9F1-5448-9AAC-DCF3-E7DAA9DDFEC0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설정은 그대로 유지하면서 바뀐 부분만 업데이트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2449928-FBAB-5684-3630-654998F14C0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C606D2-0E8E-1110-CB14-464CF9A476F6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804743E-BCD3-87E6-19A4-3885B9853C5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76A048F-6D8B-6B6C-EA30-E109720AFDA9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12DDFE5-4EEE-F0B8-9796-8049765B7812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8.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설정 저장 함수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47934-92BA-CDDC-13F5-6C52B1DECEEB}"/>
              </a:ext>
            </a:extLst>
          </p:cNvPr>
          <p:cNvSpPr txBox="1"/>
          <p:nvPr/>
        </p:nvSpPr>
        <p:spPr>
          <a:xfrm>
            <a:off x="7086600" y="4434840"/>
            <a:ext cx="10865417" cy="387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설정 저장 함수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auto_backup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auto_backup_var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backup_location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backup_path_var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backup_interval_hours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backup_interval_var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backup_format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backup_format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"zip"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restore_cycle_days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restore_cycle_days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restore_points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restore_points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restore_targets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restore_targets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custom_backup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restore_settings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custom_backup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save_restore_config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성공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설정이 저장되었습니다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저장 버튼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 저장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53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15C2A-6610-F55D-F024-8408940BE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8CD79EE-926B-177D-9C71-B2B6330976C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95F1DAD-7EAF-BFDD-FB92-6C6566AA16B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754646-DCA8-2FCF-0F9B-E1C6BE7C181A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초기화하려는 사용자에게 제공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006E992-CF47-5492-8D01-A9BE3B3DA22F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5BCE613-D580-A3AD-A1FF-26ACF0217BEE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2F65FCA-AC4D-EC37-0D64-DA5A0A11899A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2987295-C9DA-6FE1-79C6-141A062F5D8C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0B06F88-CE34-46D3-1835-9C7DF1F2DB3D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9.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기본 설정 설치 버튼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80BC8-198D-10A2-71A3-CC4AF19F6AA4}"/>
              </a:ext>
            </a:extLst>
          </p:cNvPr>
          <p:cNvSpPr txBox="1"/>
          <p:nvPr/>
        </p:nvSpPr>
        <p:spPr>
          <a:xfrm>
            <a:off x="5105400" y="5408793"/>
            <a:ext cx="12344400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설정 설치 버튼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install_defaults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"python3"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"config/config_builder.py"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성공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기본 설정이 생성되었습니다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CalledProcessError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기본 설정 생성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기본 설정 재설치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install_defaults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3127247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D28F1-7035-2B46-6583-2226D6DD9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240B0AD-567F-B936-6265-35525B8F20B0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91FD30-99AB-3407-056F-91CD232E354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settings_tab.py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61ADF0-4C19-676B-FEF8-1C80B8D5653D}"/>
              </a:ext>
            </a:extLst>
          </p:cNvPr>
          <p:cNvSpPr txBox="1"/>
          <p:nvPr/>
        </p:nvSpPr>
        <p:spPr>
          <a:xfrm>
            <a:off x="1331163" y="4457700"/>
            <a:ext cx="8117637" cy="249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변경하려는 사용자에게 제공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notebook.add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사용될 수 있도록 완성된 탭 반환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DF23A29-A408-9D80-BCC0-B408F1572A12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9A4F9A3-E28F-A20A-574D-DFE3C555F116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AE6E87A-79BA-DF5B-72E5-EE3ADDBE2DF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E4CB8F84-C52B-E089-6CCF-D7D5D8A37B8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3F7D14F-210D-05F3-94A6-2ACB0C468FDD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10.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설정 변경 버튼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반환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DC51CE-A23D-5354-3126-655084904C62}"/>
              </a:ext>
            </a:extLst>
          </p:cNvPr>
          <p:cNvSpPr txBox="1"/>
          <p:nvPr/>
        </p:nvSpPr>
        <p:spPr>
          <a:xfrm>
            <a:off x="7510417" y="4545790"/>
            <a:ext cx="9761220" cy="2620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설정 변경 버튼 →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optimize_settings_gui.py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launch_optimize_settings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"python3"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gui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/optimize_settings_gui.py"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messagebox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GUI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 실패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tk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설정 변경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launch_optimize_settings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anchor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05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5A8BA-EEA6-08CB-1855-7C98BC541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E9C27CB-D4BA-0E1B-47DE-B9CDDF365CB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C73F61A-C082-80F4-6889-19164C50374F}"/>
              </a:ext>
            </a:extLst>
          </p:cNvPr>
          <p:cNvSpPr txBox="1"/>
          <p:nvPr/>
        </p:nvSpPr>
        <p:spPr>
          <a:xfrm>
            <a:off x="672270" y="6108518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optizmier.py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E62FDFC1-DCFE-889F-9601-A7E0939688D1}"/>
              </a:ext>
            </a:extLst>
          </p:cNvPr>
          <p:cNvGrpSpPr/>
          <p:nvPr/>
        </p:nvGrpSpPr>
        <p:grpSpPr>
          <a:xfrm rot="-10800000">
            <a:off x="5744491" y="-1393032"/>
            <a:ext cx="16944604" cy="8271170"/>
            <a:chOff x="500984" y="1080230"/>
            <a:chExt cx="12132293" cy="6125851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7AAA42AB-AD68-7EDD-A407-2F58445DC232}"/>
                </a:ext>
              </a:extLst>
            </p:cNvPr>
            <p:cNvGrpSpPr/>
            <p:nvPr/>
          </p:nvGrpSpPr>
          <p:grpSpPr>
            <a:xfrm rot="2429526">
              <a:off x="1119273" y="1080230"/>
              <a:ext cx="11514004" cy="4307525"/>
              <a:chOff x="-76429" y="-545818"/>
              <a:chExt cx="2497798" cy="934456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EC912896-0B5C-9BB1-2FBE-0890022B1715}"/>
                  </a:ext>
                </a:extLst>
              </p:cNvPr>
              <p:cNvSpPr/>
              <p:nvPr/>
            </p:nvSpPr>
            <p:spPr>
              <a:xfrm>
                <a:off x="-76429" y="-545818"/>
                <a:ext cx="2497798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9C9AA638-896E-FE90-1222-30067852419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F2E3BAB8-CE9D-3A31-966C-643916F70745}"/>
                </a:ext>
              </a:extLst>
            </p:cNvPr>
            <p:cNvGrpSpPr/>
            <p:nvPr/>
          </p:nvGrpSpPr>
          <p:grpSpPr>
            <a:xfrm rot="2429526">
              <a:off x="500984" y="1373390"/>
              <a:ext cx="11630053" cy="5832691"/>
              <a:chOff x="0" y="-1167565"/>
              <a:chExt cx="2522973" cy="1265320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58164E80-CAB2-6207-956E-38DA83049578}"/>
                  </a:ext>
                </a:extLst>
              </p:cNvPr>
              <p:cNvSpPr/>
              <p:nvPr/>
            </p:nvSpPr>
            <p:spPr>
              <a:xfrm>
                <a:off x="563263" y="-1167565"/>
                <a:ext cx="1959710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0FE8F108-ED11-A8A9-5563-7BF7AD186A3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1CED7618-3DC1-B37C-1751-9519AEABF8C6}"/>
                </a:ext>
              </a:extLst>
            </p:cNvPr>
            <p:cNvGrpSpPr/>
            <p:nvPr/>
          </p:nvGrpSpPr>
          <p:grpSpPr>
            <a:xfrm rot="2429526">
              <a:off x="1280584" y="1922287"/>
              <a:ext cx="10765908" cy="4443497"/>
              <a:chOff x="-68562" y="-582957"/>
              <a:chExt cx="2335510" cy="963952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ADFC31B-FE6E-049A-207B-466B002A5178}"/>
                  </a:ext>
                </a:extLst>
              </p:cNvPr>
              <p:cNvSpPr/>
              <p:nvPr/>
            </p:nvSpPr>
            <p:spPr>
              <a:xfrm>
                <a:off x="-68562" y="-582957"/>
                <a:ext cx="2335510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249CAE76-B010-64B8-F677-DFFCE2C5DDA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2" name="Group 29">
              <a:extLst>
                <a:ext uri="{FF2B5EF4-FFF2-40B4-BE49-F238E27FC236}">
                  <a16:creationId xmlns:a16="http://schemas.microsoft.com/office/drawing/2014/main" id="{DE69EE6F-8B0E-6ECC-4EDF-227326534299}"/>
                </a:ext>
              </a:extLst>
            </p:cNvPr>
            <p:cNvGrpSpPr/>
            <p:nvPr/>
          </p:nvGrpSpPr>
          <p:grpSpPr>
            <a:xfrm rot="2429526">
              <a:off x="1304744" y="3331812"/>
              <a:ext cx="9482471" cy="2320916"/>
              <a:chOff x="0" y="-469956"/>
              <a:chExt cx="2057086" cy="503496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6B841E3A-8FB4-7C78-655A-4E59D2470BC1}"/>
                  </a:ext>
                </a:extLst>
              </p:cNvPr>
              <p:cNvSpPr/>
              <p:nvPr/>
            </p:nvSpPr>
            <p:spPr>
              <a:xfrm>
                <a:off x="17815" y="-469956"/>
                <a:ext cx="1964215" cy="74369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31">
                <a:extLst>
                  <a:ext uri="{FF2B5EF4-FFF2-40B4-BE49-F238E27FC236}">
                    <a16:creationId xmlns:a16="http://schemas.microsoft.com/office/drawing/2014/main" id="{4BCFB304-885C-501A-5904-A7B7E1650BC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4923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FFE8B-186B-FAE1-9636-D7E8ED23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C547C22-E8CD-E37A-6907-059B08BEF1CC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5D4EEBD-622C-8591-F8E9-AE438EEB10F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464C8A-C1C6-9D2B-700C-4C28F4FBC2C9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최적화 기능 전체를 실행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대상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CPU, I/O, Memory, Services, Security, Disk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402A7A9-535E-85F9-1830-D91AFE1ABA4F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5084C24-9EC6-163A-8834-DF2653BA8F4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B1611E2-8A13-4D9D-655B-9A56DE92C10F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F6E1F271-6A54-5386-53F3-5748A6DC14B8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00FAFB3-688A-CEF1-A7A4-5D655BF1937A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83A2FC7-2A7A-2DCB-6554-A5A7AC49481D}"/>
              </a:ext>
            </a:extLst>
          </p:cNvPr>
          <p:cNvSpPr txBox="1"/>
          <p:nvPr/>
        </p:nvSpPr>
        <p:spPr>
          <a:xfrm>
            <a:off x="1331163" y="7108590"/>
            <a:ext cx="8117637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최적화 항목별 함수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(optimize_cpu, optimize_io, ...)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구성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메시지를 통해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상태 추적 가능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([PASS], [FAIL], [SKIP])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run_command()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쉘 명령 실행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설정은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ConfigLoader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optimizer_settings.json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로드됨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88B5592A-6FFF-05E1-F93D-F4255B56D3EE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5E6D844-A0AB-8CF2-BAC5-79FC538808DB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B4B850AA-E5E0-DDD8-5F21-9D8961F58C5B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3A19C003-8729-CEC6-F2E0-BF498758CDCD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DD504721-2C5A-2D33-E6D5-348D919A56C2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22877D8E-DB42-DEBB-712A-0B57000CA495}"/>
              </a:ext>
            </a:extLst>
          </p:cNvPr>
          <p:cNvGrpSpPr/>
          <p:nvPr/>
        </p:nvGrpSpPr>
        <p:grpSpPr>
          <a:xfrm>
            <a:off x="9472400" y="2920794"/>
            <a:ext cx="6732798" cy="836155"/>
            <a:chOff x="0" y="0"/>
            <a:chExt cx="1917116" cy="238089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78CDB10-4345-450A-BAC4-0A8886850BA1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81C09F-6F9C-AB4F-027B-1AD7C8E35DA5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Freeform 13">
            <a:extLst>
              <a:ext uri="{FF2B5EF4-FFF2-40B4-BE49-F238E27FC236}">
                <a16:creationId xmlns:a16="http://schemas.microsoft.com/office/drawing/2014/main" id="{333848AC-4747-267D-EF6D-AA894ACA4282}"/>
              </a:ext>
            </a:extLst>
          </p:cNvPr>
          <p:cNvSpPr/>
          <p:nvPr/>
        </p:nvSpPr>
        <p:spPr>
          <a:xfrm>
            <a:off x="9464040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5F257087-D053-2CDF-670A-6C7B369DEE6F}"/>
              </a:ext>
            </a:extLst>
          </p:cNvPr>
          <p:cNvSpPr txBox="1"/>
          <p:nvPr/>
        </p:nvSpPr>
        <p:spPr>
          <a:xfrm>
            <a:off x="10546655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코드 구조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9EC1697-ABC9-74E7-FA11-44F146BB8163}"/>
              </a:ext>
            </a:extLst>
          </p:cNvPr>
          <p:cNvSpPr txBox="1"/>
          <p:nvPr/>
        </p:nvSpPr>
        <p:spPr>
          <a:xfrm>
            <a:off x="10284955" y="4240027"/>
            <a:ext cx="8117637" cy="3567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799"/>
              </a:lnSpc>
              <a:buFont typeface="+mj-lt"/>
              <a:buAutoNum type="arabicPeriod"/>
            </a:pP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임포트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로그 설정</a:t>
            </a:r>
          </a:p>
          <a:p>
            <a:pPr marL="457200" indent="-457200" algn="l">
              <a:lnSpc>
                <a:spcPts val="2799"/>
              </a:lnSpc>
              <a:buFont typeface="+mj-lt"/>
              <a:buAutoNum type="arabicPeriod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명령 실행 함수</a:t>
            </a:r>
          </a:p>
          <a:p>
            <a:pPr marL="457200" indent="-457200" algn="l">
              <a:lnSpc>
                <a:spcPts val="2799"/>
              </a:lnSpc>
              <a:buFont typeface="+mj-lt"/>
              <a:buAutoNum type="arabicPeriod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기능별 최적화 함수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799"/>
              </a:lnSpc>
              <a:buFontTx/>
              <a:buChar char="-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</a:t>
            </a:r>
          </a:p>
          <a:p>
            <a:pPr marL="800100" lvl="1" indent="-342900">
              <a:lnSpc>
                <a:spcPts val="2799"/>
              </a:lnSpc>
              <a:buFontTx/>
              <a:buChar char="-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IO</a:t>
            </a:r>
          </a:p>
          <a:p>
            <a:pPr marL="800100" lvl="1" indent="-342900">
              <a:lnSpc>
                <a:spcPts val="2799"/>
              </a:lnSpc>
              <a:buFontTx/>
              <a:buChar char="-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</a:t>
            </a:r>
          </a:p>
          <a:p>
            <a:pPr marL="800100" lvl="1" indent="-342900">
              <a:lnSpc>
                <a:spcPts val="2799"/>
              </a:lnSpc>
              <a:buFontTx/>
              <a:buChar char="-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Services</a:t>
            </a:r>
          </a:p>
          <a:p>
            <a:pPr marL="800100" lvl="1" indent="-342900">
              <a:lnSpc>
                <a:spcPts val="2799"/>
              </a:lnSpc>
              <a:buFontTx/>
              <a:buChar char="-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Security</a:t>
            </a:r>
          </a:p>
          <a:p>
            <a:pPr marL="800100" lvl="1" indent="-342900">
              <a:lnSpc>
                <a:spcPts val="2799"/>
              </a:lnSpc>
              <a:buFontTx/>
              <a:buChar char="-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</a:t>
            </a:r>
          </a:p>
          <a:p>
            <a:pPr marL="457200" indent="-457200" algn="l">
              <a:lnSpc>
                <a:spcPts val="2799"/>
              </a:lnSpc>
              <a:buFont typeface="+mj-lt"/>
              <a:buAutoNum type="arabicPeriod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메인 실행 함수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optimize_system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68393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FB2242-F729-118B-6642-73FB10BE4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5C97E40-4EBC-9585-FBFE-1E8EF11F531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E4202D4-1DB6-41C8-B533-259A67C79B2C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66D9CCF-9D7B-0D26-09B6-007049209A66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logger: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기록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ConfigLoader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JSON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로딩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is_virtual_machine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가상 환경 여부 체크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B860680-73F4-B2F8-1400-C3689822E8CF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BFBC14-1B1E-B45F-D998-F0578AA0BF9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53FAB5B-59F4-25C1-A6F1-3864A789252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35BA1F42-092F-7FD0-540D-03D6AED8AF09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0A5035-F674-8CB1-C468-20F53447FB56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1. </a:t>
            </a:r>
            <a:r>
              <a:rPr lang="ko-KR" altLang="en-US" sz="2700" dirty="0" err="1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임포트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및 로그 설정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123FF3-1B78-3FB5-02F7-5B049BC26AAF}"/>
              </a:ext>
            </a:extLst>
          </p:cNvPr>
          <p:cNvSpPr txBox="1"/>
          <p:nvPr/>
        </p:nvSpPr>
        <p:spPr>
          <a:xfrm>
            <a:off x="8763000" y="4192406"/>
            <a:ext cx="9761220" cy="190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psutil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get_logger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ConfigLoader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is_virtual_machine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72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041888" y="1162050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970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69146"/>
            <a:ext cx="7361448" cy="3416002"/>
            <a:chOff x="0" y="0"/>
            <a:chExt cx="2096120" cy="972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88606" y="2569146"/>
            <a:ext cx="7361448" cy="3416002"/>
            <a:chOff x="0" y="0"/>
            <a:chExt cx="2096120" cy="972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9970" y="301579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파일 백업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76" y="3013516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디렉토리 백업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195" y="3986461"/>
            <a:ext cx="6422459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‘년도_시간_이름.확장자‘로 백업합니다.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파일은 용량이 큰 경우가 없어 그대로 백업합니다.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리눅스에서 파일 탐색기를 켜 파일을 선택하고 백업을 합니다.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5711" y="3986461"/>
            <a:ext cx="6187237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디렉토리를 tar.gz로 압축하여 백업합니다.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탐색기에 인식이 되지 않아 파일의 경로를 /home 부터 수정으로 입력하여 백업합니다.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6308998"/>
            <a:ext cx="7361448" cy="3416002"/>
            <a:chOff x="0" y="0"/>
            <a:chExt cx="2096120" cy="9726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9970" y="6755650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5805" y="7726313"/>
            <a:ext cx="6187237" cy="105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복원 경로를 입력받아 파일과 디렉토리를 복원합니다.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파일의 경우 백업한 파일을 그대로 복사해 줍니다.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디렉토리의 경우 압축을 풀고 원하는 경로에 복원해 줍니다.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88606" y="6308998"/>
            <a:ext cx="7361448" cy="3416002"/>
            <a:chOff x="0" y="0"/>
            <a:chExt cx="2096120" cy="9726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09876" y="6753369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파일 삭제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75711" y="7726313"/>
            <a:ext cx="6187237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파일을 선택하여 삭제합니다.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GUI를 통해 삭제하고 싶은 파일을 선택하여 삭제합니다.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E4868-7A1D-B46C-9743-47D0BC5D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FABF701-2952-8E3A-34D5-1077759043AB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FB9692E-E8E0-9C96-235D-E80D74AAD420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86971ED-51F9-8BE5-B9ED-05DD5874F18A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shell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명령을 실행하고 성공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실패 여부 로그에 기록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오류가 발생해도 종료되지 않음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DB8B05C-8994-1151-EC1E-F351D2FE1052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130CA5-D215-1AC1-41FD-74780F29362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34EDB41-356C-768D-88C4-2DA1A0056E7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75A4F7D-8077-0094-4C71-A2581B0B0B85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C0C36E8-AC8A-4432-0D09-5DFE9B71C1B2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공통 명령 실행 함수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BC5A9-CB2C-EB34-D59E-352759F31FF7}"/>
              </a:ext>
            </a:extLst>
          </p:cNvPr>
          <p:cNvSpPr txBox="1"/>
          <p:nvPr/>
        </p:nvSpPr>
        <p:spPr>
          <a:xfrm>
            <a:off x="8001000" y="4465320"/>
            <a:ext cx="9761220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"[PASS]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subprocess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CalledProcessError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"[FAIL]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오류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6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CB593-2743-BAC5-77A0-F066736B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DA9B767-19B6-F638-719D-C9E5FE2107E3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D805E9C-B294-6A47-CA42-22E6337CEE03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471CCE9-8837-0811-66FE-C4B3BCE6AB77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governor, priority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프로세스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스케줄러 정책 적용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BFC0E6E-E33D-7420-AFCA-7C9C691EB69F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AC1208-288A-8388-0CCA-60EF1F367A33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3B278FB-6FB6-2DDF-7F7E-D8AF39E2A7B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78ADE75-94E7-A13B-00C5-82E8A885E48F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0EEE1DB-02DC-0CE1-7B10-771B25E3ED8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3.1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CPU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892E8-51D6-4E34-0874-291CDEC83652}"/>
              </a:ext>
            </a:extLst>
          </p:cNvPr>
          <p:cNvSpPr txBox="1"/>
          <p:nvPr/>
        </p:nvSpPr>
        <p:spPr>
          <a:xfrm>
            <a:off x="8915400" y="4465320"/>
            <a:ext cx="11335659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366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DC708-342F-7739-B28B-C6FBDBD10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758DB6A-A60C-6CED-0F37-162CC7DA407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7640DD8-9637-6FB3-41C9-829BEB1C4D3B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2FAEB91-081C-FEFC-321B-FB9BA708BCA4}"/>
              </a:ext>
            </a:extLst>
          </p:cNvPr>
          <p:cNvSpPr txBox="1"/>
          <p:nvPr/>
        </p:nvSpPr>
        <p:spPr>
          <a:xfrm>
            <a:off x="1331163" y="4457700"/>
            <a:ext cx="8117637" cy="4644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CPU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성능 정책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전력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성능 균형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수동으로 설정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performance,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powersave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ondemand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conservative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cpupower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frequency-set -g performance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-&gt;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항상 최대 속도로 작동하도록 설정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프로세스의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스케줄 우선순위 높이기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renice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는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nice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값을 낮출수록 우선순위가 높아짐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0)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renice -n -5 -p &lt;PID&gt;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정책을 적용해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스케줄러의 우선순위를 명확히 부여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SCHED_FIFO, SCHED_RR, SCHED_BATCH, SCHED_IDLE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 지원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 우선순위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(1~99),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높을수록 우선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28AE7BE-B40B-EDB6-BB8E-A949BA2BE5CC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349B63-8BF6-1C7F-FACF-D7BF9361E59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8DE1C62-D05C-1596-6669-87DF6DE8931E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FC7274C-1935-3071-3C1C-DB1CFD98A9F7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6FF606-C1CB-2961-3A83-D2822B615D3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3.1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CPU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A4DC7-AB85-57F2-8AE6-58D54F4F55B5}"/>
              </a:ext>
            </a:extLst>
          </p:cNvPr>
          <p:cNvSpPr txBox="1"/>
          <p:nvPr/>
        </p:nvSpPr>
        <p:spPr>
          <a:xfrm>
            <a:off x="9321934" y="5036938"/>
            <a:ext cx="1056414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"cpupower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frequency-set -g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cpu_config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'governor'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277AE3-E39E-C472-B535-3DC3001E460B}"/>
              </a:ext>
            </a:extLst>
          </p:cNvPr>
          <p:cNvSpPr txBox="1"/>
          <p:nvPr/>
        </p:nvSpPr>
        <p:spPr>
          <a:xfrm>
            <a:off x="9321934" y="6723158"/>
            <a:ext cx="976122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"renice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-n -5 -p $(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pgrep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 head -n 1)"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383415-F103-D9E1-A7BA-C1D0169C479B}"/>
              </a:ext>
            </a:extLst>
          </p:cNvPr>
          <p:cNvSpPr txBox="1"/>
          <p:nvPr/>
        </p:nvSpPr>
        <p:spPr>
          <a:xfrm>
            <a:off x="9321934" y="8409378"/>
            <a:ext cx="976122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"chrt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-p 50 $(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pgrep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 head -n 1)"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05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76C04E-CCB0-A41B-C386-1F338BE9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7F6F3A8-EAE8-F305-EF62-653287D44DEF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07C5BFD-0E74-266C-79E0-4451B62E8366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2C9223-4EE8-8783-F892-DF793BE2FB4A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블록 장치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sda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scheduler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read ahead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blockdev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--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setra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가상환경에서는 생략됨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EB108F8-96C9-A511-02F3-EFC21F3CA57D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F5D0FD-5AAA-74AE-87E8-DE4818C4AFC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27E1FDA-2398-C889-6071-8BBE7794EEF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1289D976-3CFB-2634-CCAE-24F27410AC06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CF3E94D-78CB-B30C-A31B-EBA38C84CCC8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3.2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I/O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CD938-C263-5194-CA00-B26F2D3326F7}"/>
              </a:ext>
            </a:extLst>
          </p:cNvPr>
          <p:cNvSpPr txBox="1"/>
          <p:nvPr/>
        </p:nvSpPr>
        <p:spPr>
          <a:xfrm>
            <a:off x="7620000" y="4457700"/>
            <a:ext cx="976122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IO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최적화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optimize_io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019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25E0E9-DA1C-5729-E36A-BC8BF6C32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27F8165-4182-670C-25DA-09D64343B4CD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EC75B6-A661-86A8-55EA-D71CCCC1BD67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C8A39D-2293-CACD-F732-A938DF58B6F7}"/>
              </a:ext>
            </a:extLst>
          </p:cNvPr>
          <p:cNvSpPr txBox="1"/>
          <p:nvPr/>
        </p:nvSpPr>
        <p:spPr>
          <a:xfrm>
            <a:off x="1331163" y="4457700"/>
            <a:ext cx="8117637" cy="249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스케줄러를 교체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deadline: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지연 시간 최소화 → 서버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데이터베이스에 유리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cfq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noop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none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등도 있음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읽기 버퍼 크기 설정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(KB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단위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Sequential access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많은 경우 성능 향상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128 → 128KB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까지 한 번에 읽음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1995776-D966-FA55-C4D6-C49B2767E80C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821F2F7-E388-92AF-916F-E4B7D46376D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C573E01-893B-FD50-5CEC-F78B0C3096F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B5A59B2-00A2-B225-4223-80606F37B364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61D488F-70A7-B961-987F-D2FF2618B3E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3.2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I/O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최적화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91119-BA95-FB29-4743-66784A064333}"/>
              </a:ext>
            </a:extLst>
          </p:cNvPr>
          <p:cNvSpPr txBox="1"/>
          <p:nvPr/>
        </p:nvSpPr>
        <p:spPr>
          <a:xfrm>
            <a:off x="8549490" y="4535205"/>
            <a:ext cx="976122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"echo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'scheduler'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'deadline'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 tee /sys/block/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/queue/scheduler"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B7660-3308-0D9F-D139-7453609DB18B}"/>
              </a:ext>
            </a:extLst>
          </p:cNvPr>
          <p:cNvSpPr txBox="1"/>
          <p:nvPr/>
        </p:nvSpPr>
        <p:spPr>
          <a:xfrm>
            <a:off x="8549490" y="6184296"/>
            <a:ext cx="976122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"blockdev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setra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read_ahead_kb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/dev/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5046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E93063-7158-809A-0F70-B7F6AD099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26645C9-592C-9655-61DC-78B4950A61AE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7AD56B0-E116-4E1E-E950-A81A88A4429D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CAFF56-F6EC-C7FA-5AAE-8D71D657D464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swappiness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조정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자동 삭제 조건 처리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가능한 메모리가 임계치 이하일 경우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drop cache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917D5F6-0054-DFAE-2CA5-EEA196985833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587A56-4395-EF04-321E-564C6B91BC6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A366C1D-A88C-DC45-5864-571ECE73AE92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6E64EDF8-7699-867B-2A87-7176D16BCB58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8332BFF-373A-6F97-5ED7-9CBCE8E89E15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3.3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메모리 최적화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14AC0-C200-97D6-7988-B78FCD478100}"/>
              </a:ext>
            </a:extLst>
          </p:cNvPr>
          <p:cNvSpPr txBox="1"/>
          <p:nvPr/>
        </p:nvSpPr>
        <p:spPr>
          <a:xfrm>
            <a:off x="10058400" y="4457700"/>
            <a:ext cx="976122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메모리 최적화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optimize_memory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1597437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4B0F0-BA9F-5342-AB91-12DDCFCDD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5E17B39-A0BC-52EE-A232-E4289391A20A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2707985-5DD3-43E7-4450-B0F1490B38CE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7106C2A-C479-F531-67B8-8FB72B90C39C}"/>
              </a:ext>
            </a:extLst>
          </p:cNvPr>
          <p:cNvSpPr txBox="1"/>
          <p:nvPr/>
        </p:nvSpPr>
        <p:spPr>
          <a:xfrm>
            <a:off x="1331163" y="4457700"/>
            <a:ext cx="8117637" cy="2131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시스템이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스왑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공간을 얼마나 적극적으로 쓰는지 결정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(0~100)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낮을수록 실제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RAM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더 오래 쓰도록 유도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일반적으로 서버는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10~20,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데스크탑은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60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권장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메모리에서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캐시된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페이지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엔트리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inode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제거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echo 3 = page cache +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dentries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+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inodes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A3FDE38-92B4-CB51-8E77-D653AC9E4238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045BEC1-444C-B735-828A-76A5231033D2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35A9296-C641-F729-E1BB-A39579839951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2480241-6A82-1C85-1628-D812B4A6858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AA96654-E3E5-C8A2-1B1D-965F814CC4B5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3.3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메모리 최적화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C258D-26A0-1201-EC76-759E50F28BEA}"/>
              </a:ext>
            </a:extLst>
          </p:cNvPr>
          <p:cNvSpPr txBox="1"/>
          <p:nvPr/>
        </p:nvSpPr>
        <p:spPr>
          <a:xfrm>
            <a:off x="9144000" y="4610100"/>
            <a:ext cx="976122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"sysctl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vm.swappiness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swappiness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B76A5-853F-A249-23ED-CC319647B3E9}"/>
              </a:ext>
            </a:extLst>
          </p:cNvPr>
          <p:cNvSpPr txBox="1"/>
          <p:nvPr/>
        </p:nvSpPr>
        <p:spPr>
          <a:xfrm>
            <a:off x="9174480" y="5981700"/>
            <a:ext cx="9761220" cy="465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"sync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echo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drop_cache_mode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&gt; /proc/sys/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drop_caches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6557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FE0F4-5F26-6785-5792-5874DF7F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E30A415-6F33-D1B0-5AD3-563F61385618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A98AFAD-2239-4A80-EF44-B85DB9F7B9B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BDB8EC-A856-8132-4606-1B2D2680E8C5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비활성화 서비스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stop + disable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좀비 프로세스 확인 및 로그 출력만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(kill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 하지 않음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0EFA2A4-1EB8-665F-0F22-B8084B80BE0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38FE7E-BCD2-CD4D-7798-01D4BED706D7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F1CC8D1-F571-937D-06A1-3128A1D16422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4C17265C-3823-4586-D02E-45B357D8625A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2A086D8-59D1-51F8-0DD9-31D76D9296A8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3.4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서비스 최적화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9D077-F672-68AB-58CF-091B15E0B11D}"/>
              </a:ext>
            </a:extLst>
          </p:cNvPr>
          <p:cNvSpPr txBox="1"/>
          <p:nvPr/>
        </p:nvSpPr>
        <p:spPr>
          <a:xfrm>
            <a:off x="8839200" y="4457700"/>
            <a:ext cx="991362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서비스 최적화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optimize_services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	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736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64F22-D792-ACC3-3E60-C27E61400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64930DF-6027-C9D7-F074-5FF09CC04A1C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38CEB4E-8E1C-D632-746B-90AC7FFBC2E5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F2778B-5529-BB97-D3BB-5BD90C3FF177}"/>
              </a:ext>
            </a:extLst>
          </p:cNvPr>
          <p:cNvSpPr txBox="1"/>
          <p:nvPr/>
        </p:nvSpPr>
        <p:spPr>
          <a:xfrm>
            <a:off x="1331163" y="4457700"/>
            <a:ext cx="8117637" cy="3208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부팅 시 자동실행 차단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즉시 중지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bluetooth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avahi-daemon →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데스크탑이 아니면 불필요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kill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은 하지 않고 존재 여부만 기록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차후 수동 확인 또는 </a:t>
            </a:r>
            <a:r>
              <a:rPr lang="ko-KR" alt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크론탭으로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삭제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프로세스를 무조건 종료 시 해당 프로세스가 현재 중요한 작업을 수행 중이거나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서비스와 연관되어 있을 때 시스템 전체에 영향을 줄 수 있음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1C12308-5567-97CA-0FD9-769139C8B0E8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FB573B-E8B6-0F68-C0CB-3BCC3F4C7EE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7F2A228-4B24-282A-6009-FA75B5F59053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F6B6C07-D62D-FD99-6AED-C3150B0927B7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F05F471-A865-8404-E488-35CDA0ABD298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3.4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서비스 최적화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CB47C-4FD8-E72A-C8EB-4ADCB33B86FA}"/>
              </a:ext>
            </a:extLst>
          </p:cNvPr>
          <p:cNvSpPr txBox="1"/>
          <p:nvPr/>
        </p:nvSpPr>
        <p:spPr>
          <a:xfrm>
            <a:off x="9144000" y="4686300"/>
            <a:ext cx="976122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"systemctl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disable --now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svc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20478-3969-46B3-8E86-B78925476413}"/>
              </a:ext>
            </a:extLst>
          </p:cNvPr>
          <p:cNvSpPr txBox="1"/>
          <p:nvPr/>
        </p:nvSpPr>
        <p:spPr>
          <a:xfrm>
            <a:off x="8564730" y="6046833"/>
            <a:ext cx="9761220" cy="82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psutil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process_iter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ppid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psutil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STATUS_ZOMBIE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zombie_found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"⚠️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좀비 프로세스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4248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B142C-50E6-49C0-FC3E-715F98B7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1AB6C68-96FF-31FC-E1C9-01096EDE0B4B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65BA854-03A3-0083-11C0-22FFE4D6D518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E82000-467C-F3D0-F720-E5496877F70F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UFW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방화벽 정책 설정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기본 차단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허용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포트 차단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SSH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변경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PermitRootLogin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PasswordAuthentication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restart </a:t>
            </a: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sshd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적용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06902C3-88C5-ACB8-36C1-C752A4B14D87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146A7A8-E659-37D7-A737-B286EFAFD93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902EE3A-B7DC-9249-0CA9-55A03E0288B2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072BD23A-A0EB-2935-6D18-D7DEC201569B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567E4CA-A3B2-EA62-CBF3-3A615C13ED8D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3.5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보안 강화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B2B9B-1122-5096-904C-CDE416606B0B}"/>
              </a:ext>
            </a:extLst>
          </p:cNvPr>
          <p:cNvSpPr txBox="1"/>
          <p:nvPr/>
        </p:nvSpPr>
        <p:spPr>
          <a:xfrm>
            <a:off x="10210800" y="4457700"/>
            <a:ext cx="976122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보안 설정 강화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harden_security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security_config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311709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041888" y="1162050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복원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970" y="971550"/>
            <a:ext cx="144773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 dirty="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569146"/>
            <a:ext cx="7361448" cy="3416002"/>
            <a:chOff x="0" y="0"/>
            <a:chExt cx="2096120" cy="9726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88606" y="2569146"/>
            <a:ext cx="7361448" cy="3416002"/>
            <a:chOff x="0" y="0"/>
            <a:chExt cx="2096120" cy="972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120" cy="972682"/>
            </a:xfrm>
            <a:custGeom>
              <a:avLst/>
              <a:gdLst/>
              <a:ahLst/>
              <a:cxnLst/>
              <a:rect l="l" t="t" r="r" b="b"/>
              <a:pathLst>
                <a:path w="2096120" h="972682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49970" y="3015798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백업 목록 확인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76" y="3013516"/>
            <a:ext cx="611890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자동 백업 설정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5805" y="3986461"/>
            <a:ext cx="6187237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목록을 확인합니다.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정해진 백업 디렉토리에 있는 파일을 읽어 표시합니다.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5711" y="3986461"/>
            <a:ext cx="6187237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경로, 주기를 수동으로 설정합니다.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파일에 어떤 파일을 백업할지 수동으로 설정할 수 있습니다.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#구현 오류가 난 기능입니다.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BCC35-414E-6205-FE38-FDFB0CC79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D8E7588-F549-B0DC-369F-7A105E2DFBB0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6DF3453-11B3-FD68-4CAE-20DCEB79A5F9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9E0B77-D1AE-02A5-A36D-37B1D828293B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default deny incoming: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수신 차단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deny in port: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포트 차단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ufw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enable: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방화벽 활성화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F5E6D9A-BF37-E817-551A-62C4D667F491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8C9366A-E934-BEC8-FF0E-3F8DF471896F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63260D5-3DA3-9990-0EA7-7D53C1C69CF4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8D22347-E779-E7FA-6662-FC91C0876F58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5105421-925E-0F5E-7437-B412625B893C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3.5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보안 강화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FB4E5-F757-1DA6-3D5B-7FC81D7DD261}"/>
              </a:ext>
            </a:extLst>
          </p:cNvPr>
          <p:cNvSpPr txBox="1"/>
          <p:nvPr/>
        </p:nvSpPr>
        <p:spPr>
          <a:xfrm>
            <a:off x="7848600" y="4480560"/>
            <a:ext cx="9761220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security_config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"firewall"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deny_all_by_default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ufw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default deny incoming"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ufw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default allow incoming"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ufw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default allow outgoing"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blocked_ports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"ufw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deny in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"ufw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deny out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ufw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27578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5AE32-2455-DE03-FB40-2A4F98F69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6E44521-0564-9ADA-7577-7530A4F6B6A7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A6C2AF6-10BA-7DF2-9CF0-260AC061C294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058C82A-ADA4-885B-BE84-12BBF775EF00}"/>
              </a:ext>
            </a:extLst>
          </p:cNvPr>
          <p:cNvSpPr txBox="1"/>
          <p:nvPr/>
        </p:nvSpPr>
        <p:spPr>
          <a:xfrm>
            <a:off x="1331163" y="4457700"/>
            <a:ext cx="8117637" cy="1413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PermitRootLogin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root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계정의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ssh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로그인 허용 여부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PasswordAut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… 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비밀번호 기반 인증 허용 여부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Protocol 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사용하지 않음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MaxAuthTries</a:t>
            </a:r>
            <a:r>
              <a:rPr 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인증 시도 횟수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A028E6B-4BDA-C240-0CB0-ED6C6AB6FA5B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EA3DCCD-CEE1-494B-3CCD-F4D44A2E48E4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28A4548-A56D-EA6E-CF43-2226ECD60D0D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CBA08E58-D359-49C8-666E-32838BEBCA49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B1BD92A-37D6-91B1-CDF5-A0818039B54C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3.5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보안 강화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FA18E-D859-6FBD-D01D-AA986D4D0D6E}"/>
              </a:ext>
            </a:extLst>
          </p:cNvPr>
          <p:cNvSpPr txBox="1"/>
          <p:nvPr/>
        </p:nvSpPr>
        <p:spPr>
          <a:xfrm>
            <a:off x="7772400" y="4457700"/>
            <a:ext cx="976122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security_config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"ssh"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sshd_config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/ssh/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sshd_config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PermitRootLogin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permit_root_login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PasswordAuthentication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password_authentication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"Protocol"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"protocol"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MaxAuthTries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max_auth_tries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-E 's|^[#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s]*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s+.*|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|'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sshd_config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systemctl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restart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sshd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872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F6610-8722-AA6F-B4CD-951A6E87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46ADA08-B11D-7E3A-0460-A5D25694B67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B0F77C8-FFEA-481A-A04C-A0EB8E9A53D1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A7CF475-DF05-F031-1424-EDF9ACE7C467}"/>
              </a:ext>
            </a:extLst>
          </p:cNvPr>
          <p:cNvSpPr txBox="1"/>
          <p:nvPr/>
        </p:nvSpPr>
        <p:spPr>
          <a:xfrm>
            <a:off x="1331163" y="445770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e4defrag: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조각모음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 err="1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unified_cleanup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설정된 경로의 빈 파일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빈 폴더 삭제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존재 시 최적화 결과로 인식됨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623590D1-15E2-C43F-1004-021C43A3548B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624F410-E3B0-7879-9DBD-9CD7738F303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9437AB8-61F1-5431-73AC-EDBD9A3164C3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AC51642F-9266-E6A2-AEE7-111406063483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29A086C-ACE5-10E3-1215-027DC3EF757D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3.6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디스크 최적화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F2EAA-5BD2-42EE-4225-FDC3B27C2B3C}"/>
              </a:ext>
            </a:extLst>
          </p:cNvPr>
          <p:cNvSpPr txBox="1"/>
          <p:nvPr/>
        </p:nvSpPr>
        <p:spPr>
          <a:xfrm>
            <a:off x="8991600" y="4457700"/>
            <a:ext cx="976122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6.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디스크 최적화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optimize_disk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	...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77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DB99A-5C34-C311-1390-06D78511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4EF2724-D3BE-33A4-7EE8-9131CA06316C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E128D14-85EF-C674-C606-82781E30222F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F0FDCFD-15AB-CA8D-105C-AA3A30D72522}"/>
              </a:ext>
            </a:extLst>
          </p:cNvPr>
          <p:cNvSpPr txBox="1"/>
          <p:nvPr/>
        </p:nvSpPr>
        <p:spPr>
          <a:xfrm>
            <a:off x="1331163" y="4457700"/>
            <a:ext cx="8117637" cy="177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ext4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전용 명령어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분산된 파일 조각을 정렬하여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I/O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성능 향상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기준 시간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넘은 빈 파일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디렉토리 삭제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로그는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/var/log/unified_cleanup.log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기록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F06AC54-2DB9-183F-AC7A-B573CCDA4DC9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76E6C5-A981-0826-6B66-EBB55C815BAA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29917FD-6406-0F39-B143-E3DA5B8E512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B94FA8D1-9593-648F-0BAC-DCCE464E7A4C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DA90B8E-45D3-ACB7-A58D-B8C9FE86258E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3.6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디스크 최적화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상세</a:t>
            </a:r>
            <a:r>
              <a:rPr lang="en-US" altLang="ko-KR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6D726-795C-237B-F674-D1059025A744}"/>
              </a:ext>
            </a:extLst>
          </p:cNvPr>
          <p:cNvSpPr txBox="1"/>
          <p:nvPr/>
        </p:nvSpPr>
        <p:spPr>
          <a:xfrm>
            <a:off x="7641932" y="2555513"/>
            <a:ext cx="976122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"e4defrag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35F3E-9638-14AB-8B99-CE723A623E42}"/>
              </a:ext>
            </a:extLst>
          </p:cNvPr>
          <p:cNvSpPr txBox="1"/>
          <p:nvPr/>
        </p:nvSpPr>
        <p:spPr>
          <a:xfrm>
            <a:off x="8153400" y="4236123"/>
            <a:ext cx="9761220" cy="495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cleanup_cfg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topdown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age_minutes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age_minutes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cleanup_cfg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Deleted empty file: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cleanup_cfg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listdir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rmdir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dir_path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ctime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Deleted empty directory: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dir_path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1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B8572-1C00-66A0-779C-00B943B97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A445F75-F740-F970-562F-921DB9F7DC8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B287E8E-D566-FFE0-CBC1-611D7B514415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F5D09E-B15D-DAC0-464A-AA6CF9BD8EDC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설정을 한 번에 읽어 최적화 함수 순차 실행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subprocess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실행됨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BD55622-5108-4406-020E-16F1A67A0D9F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87C4467-9EC1-C213-0C78-BA4A6EC76363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00FCF31-C253-D669-9307-1167494C6CD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DC59753-9F5D-C2A3-FFAC-ED67EABD1F95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8A61138-CC50-6A52-C04B-B1EFBCB3FA50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4. </a:t>
            </a: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메인 실행 함수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B8CEA-696E-6127-26FD-1BC28F9442A4}"/>
              </a:ext>
            </a:extLst>
          </p:cNvPr>
          <p:cNvSpPr txBox="1"/>
          <p:nvPr/>
        </p:nvSpPr>
        <p:spPr>
          <a:xfrm>
            <a:off x="8153400" y="4419600"/>
            <a:ext cx="9761220" cy="2618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메인 최적화 실행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optimize_system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config_loader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ConfigLoader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"config/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optimizer_settings.json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config_loader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config_loader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시스템 최적화 시작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optimize_cpu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performance_optimization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optimize_io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performance_optimization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"io"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optimize_memory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memory_optimization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optimize_services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service_management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harden_security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security_hardening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optimize_disk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시스템 최적화 완료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7197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4EC385-91B2-CC4D-1B8D-6C7BDA03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935A051-B806-D768-D8BE-9E8F98400EA1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46CA62-AEF7-17B9-A12A-74B6799B0772}"/>
              </a:ext>
            </a:extLst>
          </p:cNvPr>
          <p:cNvSpPr txBox="1"/>
          <p:nvPr/>
        </p:nvSpPr>
        <p:spPr>
          <a:xfrm>
            <a:off x="672270" y="6108518"/>
            <a:ext cx="10144442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dirty="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Restore.py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34DF0F15-BA02-42A1-EF21-A8AEC0E81309}"/>
              </a:ext>
            </a:extLst>
          </p:cNvPr>
          <p:cNvGrpSpPr/>
          <p:nvPr/>
        </p:nvGrpSpPr>
        <p:grpSpPr>
          <a:xfrm rot="-10800000">
            <a:off x="5744491" y="-1393032"/>
            <a:ext cx="16944604" cy="8271170"/>
            <a:chOff x="500984" y="1080230"/>
            <a:chExt cx="12132293" cy="6125851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BFCD8B0E-8A7A-E80C-F86D-46F81B1F143A}"/>
                </a:ext>
              </a:extLst>
            </p:cNvPr>
            <p:cNvGrpSpPr/>
            <p:nvPr/>
          </p:nvGrpSpPr>
          <p:grpSpPr>
            <a:xfrm rot="2429526">
              <a:off x="1119273" y="1080230"/>
              <a:ext cx="11514004" cy="4307525"/>
              <a:chOff x="-76429" y="-545818"/>
              <a:chExt cx="2497798" cy="934456"/>
            </a:xfrm>
          </p:grpSpPr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D8BB46DE-E3EB-ED2F-A4F3-A7EB6287C13B}"/>
                  </a:ext>
                </a:extLst>
              </p:cNvPr>
              <p:cNvSpPr/>
              <p:nvPr/>
            </p:nvSpPr>
            <p:spPr>
              <a:xfrm>
                <a:off x="-76429" y="-545818"/>
                <a:ext cx="2497798" cy="388638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88638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0" name="TextBox 22">
                <a:extLst>
                  <a:ext uri="{FF2B5EF4-FFF2-40B4-BE49-F238E27FC236}">
                    <a16:creationId xmlns:a16="http://schemas.microsoft.com/office/drawing/2014/main" id="{2258DA25-55C7-C91B-14A9-AB93BFAEB17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DB69AE4D-8A6B-7CB7-9242-AADA1D597168}"/>
                </a:ext>
              </a:extLst>
            </p:cNvPr>
            <p:cNvGrpSpPr/>
            <p:nvPr/>
          </p:nvGrpSpPr>
          <p:grpSpPr>
            <a:xfrm rot="2429526">
              <a:off x="500984" y="1373390"/>
              <a:ext cx="11630053" cy="5832691"/>
              <a:chOff x="0" y="-1167565"/>
              <a:chExt cx="2522973" cy="1265320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0CE74A8D-4714-BC15-CAF5-0C0617778687}"/>
                  </a:ext>
                </a:extLst>
              </p:cNvPr>
              <p:cNvSpPr/>
              <p:nvPr/>
            </p:nvSpPr>
            <p:spPr>
              <a:xfrm>
                <a:off x="563263" y="-1167565"/>
                <a:ext cx="1959710" cy="97755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97755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0497D60F-41B2-C2CC-E1C6-6C27689318B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1" name="Group 26">
              <a:extLst>
                <a:ext uri="{FF2B5EF4-FFF2-40B4-BE49-F238E27FC236}">
                  <a16:creationId xmlns:a16="http://schemas.microsoft.com/office/drawing/2014/main" id="{EF86FC05-39AB-6569-991C-FF95BB8263C2}"/>
                </a:ext>
              </a:extLst>
            </p:cNvPr>
            <p:cNvGrpSpPr/>
            <p:nvPr/>
          </p:nvGrpSpPr>
          <p:grpSpPr>
            <a:xfrm rot="2429526">
              <a:off x="1280584" y="1922287"/>
              <a:ext cx="10765908" cy="4443497"/>
              <a:chOff x="-68562" y="-582957"/>
              <a:chExt cx="2335510" cy="963952"/>
            </a:xfrm>
          </p:grpSpPr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7B98A479-FC6B-FE20-8619-31F68B5999CE}"/>
                  </a:ext>
                </a:extLst>
              </p:cNvPr>
              <p:cNvSpPr/>
              <p:nvPr/>
            </p:nvSpPr>
            <p:spPr>
              <a:xfrm>
                <a:off x="-68562" y="-582957"/>
                <a:ext cx="2335510" cy="380995"/>
              </a:xfrm>
              <a:custGeom>
                <a:avLst/>
                <a:gdLst/>
                <a:ahLst/>
                <a:cxnLst/>
                <a:rect l="l" t="t" r="r" b="b"/>
                <a:pathLst>
                  <a:path w="2223506" h="380995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6" name="TextBox 28">
                <a:extLst>
                  <a:ext uri="{FF2B5EF4-FFF2-40B4-BE49-F238E27FC236}">
                    <a16:creationId xmlns:a16="http://schemas.microsoft.com/office/drawing/2014/main" id="{06541736-2216-0D1E-247F-8821DDF6EB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  <p:grpSp>
          <p:nvGrpSpPr>
            <p:cNvPr id="22" name="Group 29">
              <a:extLst>
                <a:ext uri="{FF2B5EF4-FFF2-40B4-BE49-F238E27FC236}">
                  <a16:creationId xmlns:a16="http://schemas.microsoft.com/office/drawing/2014/main" id="{00002065-5F3A-B7CB-D5C7-1ADA33E4918E}"/>
                </a:ext>
              </a:extLst>
            </p:cNvPr>
            <p:cNvGrpSpPr/>
            <p:nvPr/>
          </p:nvGrpSpPr>
          <p:grpSpPr>
            <a:xfrm rot="2429526">
              <a:off x="1304744" y="3331812"/>
              <a:ext cx="9482471" cy="2320916"/>
              <a:chOff x="0" y="-469956"/>
              <a:chExt cx="2057086" cy="503496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740A18EF-5D9F-EDC2-FD43-D4728E4C6771}"/>
                  </a:ext>
                </a:extLst>
              </p:cNvPr>
              <p:cNvSpPr/>
              <p:nvPr/>
            </p:nvSpPr>
            <p:spPr>
              <a:xfrm>
                <a:off x="17815" y="-469956"/>
                <a:ext cx="1964215" cy="74369"/>
              </a:xfrm>
              <a:custGeom>
                <a:avLst/>
                <a:gdLst/>
                <a:ahLst/>
                <a:cxnLst/>
                <a:rect l="l" t="t" r="r" b="b"/>
                <a:pathLst>
                  <a:path w="2057086" h="33540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4" name="TextBox 31">
                <a:extLst>
                  <a:ext uri="{FF2B5EF4-FFF2-40B4-BE49-F238E27FC236}">
                    <a16:creationId xmlns:a16="http://schemas.microsoft.com/office/drawing/2014/main" id="{C40707BE-C3CA-1139-43C3-1E2B5580D44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lIns="46256" tIns="46256" rIns="46256" bIns="46256" rtlCol="0" anchor="ctr"/>
              <a:lstStyle/>
              <a:p>
                <a:pPr algn="ctr">
                  <a:lnSpc>
                    <a:spcPts val="3499"/>
                  </a:lnSpc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7997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6EEB2-E36A-5D28-D5E0-B6EFB4257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DDCD47-8C89-E51E-BCA7-5D94B1A106C9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040BD7A-34D0-5504-3F69-2266FDAED4BD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Restore.py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FD458C-9C29-85CF-DAC1-C799A419FCA8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</a:t>
            </a: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복원 로직 처리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와는 분리된 기능 구현 모듈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4D366E1-691D-6586-FAE3-A5CFD00D38A5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F5C6B6-3965-0CDD-F156-CE6DBFE96916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C471DC6-28C6-0E59-5D72-51142C4430E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8EED0E1B-A7F8-5E4F-F1E6-D8AC54344C6E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ADDAEC7-15EA-2340-6482-86BE9B792E5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2DD36E6-99A1-ABDC-0764-BDFB74DF21EB}"/>
              </a:ext>
            </a:extLst>
          </p:cNvPr>
          <p:cNvSpPr txBox="1"/>
          <p:nvPr/>
        </p:nvSpPr>
        <p:spPr>
          <a:xfrm>
            <a:off x="1331163" y="7108590"/>
            <a:ext cx="8117637" cy="177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custom_backup(), custom_directory_backup():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압축 및 백업 파일 생성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restore_custom_backup(): .gz, .tar.gz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복원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create_timeshift_snapshot(), list_timeshift_snapshots():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스냅샷 처리로그를 통해 각 기능 수행 상태 기록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A7786A65-B3CC-E163-21EC-FE58DF3B3FC7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705B436-E845-54D5-78A7-50D7B1C1E270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F858E72B-2901-D5B8-B5D9-D936902BDE95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07638D08-8CEA-F9B4-71F2-749AAFC94A2C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F1837AF2-4B48-8D3B-34B2-68BF6E071D7C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6366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3B96E-BA33-B303-8280-2C35F4498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FE3513-3B52-D251-7F37-4907C558C1C6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04BC330-7763-B463-8CE7-7D85918363FA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Logger.py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9A26D-A98D-28F9-646D-60B9C4E9955E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전역 로깅 객체 반환 함수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포맷 지정 및 콘솔 출력 설정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5B2FFC0-A5B8-5029-4329-13EE310F4FE9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89F0BB-C4C4-38B4-D88A-C5A0ED2EAA6D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A80782B-FFD7-217A-CD36-5A311CBBA017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6A072AF-B27B-BD03-7BDC-6B17B2DED70B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A98E7FB-2312-3592-5887-9E29F433EDD1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CD63332-161E-AD7F-002F-A7BF55323AE6}"/>
              </a:ext>
            </a:extLst>
          </p:cNvPr>
          <p:cNvSpPr txBox="1"/>
          <p:nvPr/>
        </p:nvSpPr>
        <p:spPr>
          <a:xfrm>
            <a:off x="1331163" y="710859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get_logger(name): StreamHandler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로그를 터미널에 출력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%(asctime)s [%(levelname)s] %(message)s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출력 포맷 고정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FB55057B-20D6-3E9D-5492-00E79A642A38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4B8FE69-B5E3-05C7-05B3-09C1A1B830CF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DB1855F4-06AF-8F01-55DA-DF011A82C17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5A51E4F8-CFFB-5D5A-6B5D-C54E8E53EB80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531E4445-7597-72B2-1A3D-A5BC15EE9D33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5416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60E66-BBE3-16B0-3937-4AF24373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E6A01AC-1404-F833-D1A7-AB0F7D154B75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58F6DD9-048A-5ECA-669D-3E84D40A4064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Config_builder.py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1C7EB6-9B8E-49DD-1499-A9DD174EA836}"/>
              </a:ext>
            </a:extLst>
          </p:cNvPr>
          <p:cNvSpPr txBox="1"/>
          <p:nvPr/>
        </p:nvSpPr>
        <p:spPr>
          <a:xfrm>
            <a:off x="1331163" y="4457700"/>
            <a:ext cx="8117637" cy="694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프로젝트의 설정 파일을 초기 생성 또는 재생성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optimizer_settings.json, system_info.json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BCC641C-A236-E5D4-74D6-D07E0C061A79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C89B6A-0FE7-1435-9A15-F23ABD557CA5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B76FFD2-3F35-9E00-9833-8AF3D50A4856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73E7BAC6-7573-BB0B-7B26-369E55AA51B3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A348D38-B27C-6E87-315A-C17F3B6BD7E3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B2306D2-2774-28BD-9638-21B31F225F0E}"/>
              </a:ext>
            </a:extLst>
          </p:cNvPr>
          <p:cNvSpPr txBox="1"/>
          <p:nvPr/>
        </p:nvSpPr>
        <p:spPr>
          <a:xfrm>
            <a:off x="1331163" y="7108590"/>
            <a:ext cx="8117637" cy="10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get_optimizer_settings():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설정 딕셔너리 반환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</a:t>
            </a:r>
            <a:endParaRPr lang="en-US" altLang="ko-KR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save_to_file(): </a:t>
            </a:r>
            <a:r>
              <a:rPr lang="ko-KR" altLang="en-US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 저장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409F5907-1303-BD39-441E-4FD74073B214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50023B2-9AFE-E560-C1B0-9AF1EE9E43CC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344FEFE1-B316-4152-EEFC-036AF8B46A6C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67CD0113-4999-9BB2-A26E-5750D5EE5321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4E15E764-9D7B-16AF-C198-98C81F2AFB71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51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BD231-D69C-2A07-00A5-56642B51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7507919-0B7E-8605-6CE8-6CEE9E6FC5D1}"/>
              </a:ext>
            </a:extLst>
          </p:cNvPr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w="38100" cap="flat">
            <a:solidFill>
              <a:srgbClr val="497B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62725B7-4F13-40F8-6949-4F7A68B26A14}"/>
              </a:ext>
            </a:extLst>
          </p:cNvPr>
          <p:cNvSpPr txBox="1"/>
          <p:nvPr/>
        </p:nvSpPr>
        <p:spPr>
          <a:xfrm>
            <a:off x="1368981" y="1073712"/>
            <a:ext cx="1436101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Test_optimizer.py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FE3DC93-8301-B893-88B3-6D1884F4B672}"/>
              </a:ext>
            </a:extLst>
          </p:cNvPr>
          <p:cNvSpPr txBox="1"/>
          <p:nvPr/>
        </p:nvSpPr>
        <p:spPr>
          <a:xfrm>
            <a:off x="1331163" y="445770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B82E085-19B0-9388-D6DE-E08324EF1AE6}"/>
              </a:ext>
            </a:extLst>
          </p:cNvPr>
          <p:cNvGrpSpPr/>
          <p:nvPr/>
        </p:nvGrpSpPr>
        <p:grpSpPr>
          <a:xfrm>
            <a:off x="792859" y="2920794"/>
            <a:ext cx="6732798" cy="836155"/>
            <a:chOff x="0" y="0"/>
            <a:chExt cx="1917116" cy="23808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C0C94B3-266F-C3A2-AC4A-50C0676A4F81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470DDEB-B4B9-5088-EBC6-699B4EA41370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97E8B000-3F62-5E44-1447-8E759ABC4911}"/>
              </a:ext>
            </a:extLst>
          </p:cNvPr>
          <p:cNvSpPr/>
          <p:nvPr/>
        </p:nvSpPr>
        <p:spPr>
          <a:xfrm>
            <a:off x="784499" y="292079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028CECE-64F2-1E05-1335-A04A74389184}"/>
              </a:ext>
            </a:extLst>
          </p:cNvPr>
          <p:cNvSpPr txBox="1"/>
          <p:nvPr/>
        </p:nvSpPr>
        <p:spPr>
          <a:xfrm>
            <a:off x="1867114" y="302169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역할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AF86FBC-D9E5-580C-C536-9CD1170C9F1B}"/>
              </a:ext>
            </a:extLst>
          </p:cNvPr>
          <p:cNvSpPr txBox="1"/>
          <p:nvPr/>
        </p:nvSpPr>
        <p:spPr>
          <a:xfrm>
            <a:off x="1331163" y="7108590"/>
            <a:ext cx="8117637" cy="335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altLang="ko-KR" sz="1999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</a:t>
            </a:r>
            <a:endParaRPr lang="en-US" sz="1999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383AA7C4-366D-3853-7E31-4B995184D0DF}"/>
              </a:ext>
            </a:extLst>
          </p:cNvPr>
          <p:cNvGrpSpPr/>
          <p:nvPr/>
        </p:nvGrpSpPr>
        <p:grpSpPr>
          <a:xfrm>
            <a:off x="792859" y="5571684"/>
            <a:ext cx="6732798" cy="836155"/>
            <a:chOff x="0" y="0"/>
            <a:chExt cx="1917116" cy="23808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E460E68-569A-645F-1E63-24BC790DA907}"/>
                </a:ext>
              </a:extLst>
            </p:cNvPr>
            <p:cNvSpPr/>
            <p:nvPr/>
          </p:nvSpPr>
          <p:spPr>
            <a:xfrm>
              <a:off x="0" y="0"/>
              <a:ext cx="1917117" cy="238089"/>
            </a:xfrm>
            <a:custGeom>
              <a:avLst/>
              <a:gdLst/>
              <a:ahLst/>
              <a:cxnLst/>
              <a:rect l="l" t="t" r="r" b="b"/>
              <a:pathLst>
                <a:path w="1917117" h="238089">
                  <a:moveTo>
                    <a:pt x="114988" y="0"/>
                  </a:moveTo>
                  <a:lnTo>
                    <a:pt x="1802128" y="0"/>
                  </a:lnTo>
                  <a:cubicBezTo>
                    <a:pt x="1832625" y="0"/>
                    <a:pt x="1861873" y="12115"/>
                    <a:pt x="1883437" y="33679"/>
                  </a:cubicBezTo>
                  <a:cubicBezTo>
                    <a:pt x="1905002" y="55244"/>
                    <a:pt x="1917117" y="84491"/>
                    <a:pt x="1917117" y="114988"/>
                  </a:cubicBezTo>
                  <a:lnTo>
                    <a:pt x="1917117" y="123101"/>
                  </a:lnTo>
                  <a:cubicBezTo>
                    <a:pt x="1917117" y="186607"/>
                    <a:pt x="1865635" y="238089"/>
                    <a:pt x="1802128" y="238089"/>
                  </a:cubicBezTo>
                  <a:lnTo>
                    <a:pt x="114988" y="238089"/>
                  </a:lnTo>
                  <a:cubicBezTo>
                    <a:pt x="51482" y="238089"/>
                    <a:pt x="0" y="186607"/>
                    <a:pt x="0" y="123101"/>
                  </a:cubicBezTo>
                  <a:lnTo>
                    <a:pt x="0" y="114988"/>
                  </a:lnTo>
                  <a:cubicBezTo>
                    <a:pt x="0" y="51482"/>
                    <a:pt x="51482" y="0"/>
                    <a:pt x="114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28B86F2F-7852-E9CB-EA6B-77DF11616ED7}"/>
                </a:ext>
              </a:extLst>
            </p:cNvPr>
            <p:cNvSpPr txBox="1"/>
            <p:nvPr/>
          </p:nvSpPr>
          <p:spPr>
            <a:xfrm>
              <a:off x="0" y="-38100"/>
              <a:ext cx="1917116" cy="276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9" name="Freeform 13">
            <a:extLst>
              <a:ext uri="{FF2B5EF4-FFF2-40B4-BE49-F238E27FC236}">
                <a16:creationId xmlns:a16="http://schemas.microsoft.com/office/drawing/2014/main" id="{D82E782C-401F-1173-F74C-97E16B4E7FE6}"/>
              </a:ext>
            </a:extLst>
          </p:cNvPr>
          <p:cNvSpPr/>
          <p:nvPr/>
        </p:nvSpPr>
        <p:spPr>
          <a:xfrm>
            <a:off x="784499" y="5571684"/>
            <a:ext cx="836155" cy="836155"/>
          </a:xfrm>
          <a:custGeom>
            <a:avLst/>
            <a:gdLst/>
            <a:ahLst/>
            <a:cxnLst/>
            <a:rect l="l" t="t" r="r" b="b"/>
            <a:pathLst>
              <a:path w="836155" h="836155">
                <a:moveTo>
                  <a:pt x="0" y="0"/>
                </a:moveTo>
                <a:lnTo>
                  <a:pt x="836155" y="0"/>
                </a:lnTo>
                <a:lnTo>
                  <a:pt x="836155" y="836155"/>
                </a:lnTo>
                <a:lnTo>
                  <a:pt x="0" y="836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0070EED5-F059-A284-16BF-B7C03F0F7A3E}"/>
              </a:ext>
            </a:extLst>
          </p:cNvPr>
          <p:cNvSpPr txBox="1"/>
          <p:nvPr/>
        </p:nvSpPr>
        <p:spPr>
          <a:xfrm>
            <a:off x="1867114" y="5672580"/>
            <a:ext cx="5528358" cy="52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ko-KR" altLang="en-US" sz="2700" dirty="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핵심구성</a:t>
            </a:r>
            <a:endParaRPr lang="en-US" sz="2700" dirty="0">
              <a:solidFill>
                <a:srgbClr val="FFFFFF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47904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8346</Words>
  <Application>Microsoft Office PowerPoint</Application>
  <PresentationFormat>사용자 지정</PresentationFormat>
  <Paragraphs>1053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0" baseType="lpstr">
      <vt:lpstr>Source Han Sans KR</vt:lpstr>
      <vt:lpstr>Wingdings</vt:lpstr>
      <vt:lpstr>Sanchez</vt:lpstr>
      <vt:lpstr>Arial</vt:lpstr>
      <vt:lpstr>210 네버랜드 Light</vt:lpstr>
      <vt:lpstr>Calibri</vt:lpstr>
      <vt:lpstr>Consolas</vt:lpstr>
      <vt:lpstr>210 네버랜드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어둡고 짙은 블루 깔끔하고 심플한 과제 발표 프레젠테이션</dc:title>
  <cp:lastModifiedBy>케 지</cp:lastModifiedBy>
  <cp:revision>18</cp:revision>
  <dcterms:created xsi:type="dcterms:W3CDTF">2006-08-16T00:00:00Z</dcterms:created>
  <dcterms:modified xsi:type="dcterms:W3CDTF">2025-06-11T06:47:05Z</dcterms:modified>
  <dc:identifier>DAGp9v9PL6c</dc:identifier>
</cp:coreProperties>
</file>